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341" r:id="rId2"/>
    <p:sldId id="417" r:id="rId3"/>
    <p:sldId id="298" r:id="rId4"/>
    <p:sldId id="261" r:id="rId5"/>
    <p:sldId id="400" r:id="rId6"/>
    <p:sldId id="389" r:id="rId7"/>
    <p:sldId id="296" r:id="rId8"/>
    <p:sldId id="262" r:id="rId9"/>
    <p:sldId id="451" r:id="rId10"/>
    <p:sldId id="271" r:id="rId11"/>
    <p:sldId id="459" r:id="rId12"/>
    <p:sldId id="462" r:id="rId13"/>
    <p:sldId id="460" r:id="rId14"/>
    <p:sldId id="330" r:id="rId15"/>
    <p:sldId id="420" r:id="rId16"/>
    <p:sldId id="461" r:id="rId17"/>
    <p:sldId id="333" r:id="rId18"/>
    <p:sldId id="369" r:id="rId19"/>
    <p:sldId id="266" r:id="rId20"/>
    <p:sldId id="331" r:id="rId21"/>
    <p:sldId id="413" r:id="rId22"/>
    <p:sldId id="267" r:id="rId23"/>
    <p:sldId id="410" r:id="rId24"/>
    <p:sldId id="276" r:id="rId25"/>
    <p:sldId id="268" r:id="rId26"/>
    <p:sldId id="411" r:id="rId27"/>
    <p:sldId id="277" r:id="rId28"/>
    <p:sldId id="405" r:id="rId29"/>
    <p:sldId id="326" r:id="rId30"/>
    <p:sldId id="421" r:id="rId31"/>
    <p:sldId id="291" r:id="rId32"/>
    <p:sldId id="354" r:id="rId33"/>
    <p:sldId id="390" r:id="rId34"/>
    <p:sldId id="395" r:id="rId35"/>
    <p:sldId id="392" r:id="rId36"/>
    <p:sldId id="414" r:id="rId37"/>
    <p:sldId id="415" r:id="rId38"/>
    <p:sldId id="310" r:id="rId39"/>
    <p:sldId id="422" r:id="rId40"/>
    <p:sldId id="423" r:id="rId41"/>
    <p:sldId id="424" r:id="rId42"/>
    <p:sldId id="426" r:id="rId43"/>
    <p:sldId id="441" r:id="rId44"/>
    <p:sldId id="442" r:id="rId45"/>
    <p:sldId id="443" r:id="rId46"/>
    <p:sldId id="445" r:id="rId47"/>
    <p:sldId id="446" r:id="rId48"/>
    <p:sldId id="447" r:id="rId49"/>
    <p:sldId id="449" r:id="rId50"/>
    <p:sldId id="450" r:id="rId51"/>
    <p:sldId id="430" r:id="rId52"/>
    <p:sldId id="437" r:id="rId53"/>
    <p:sldId id="438" r:id="rId54"/>
    <p:sldId id="439" r:id="rId55"/>
    <p:sldId id="440" r:id="rId56"/>
    <p:sldId id="343" r:id="rId57"/>
    <p:sldId id="356" r:id="rId58"/>
    <p:sldId id="357" r:id="rId59"/>
    <p:sldId id="358" r:id="rId60"/>
    <p:sldId id="403" r:id="rId61"/>
    <p:sldId id="454" r:id="rId62"/>
    <p:sldId id="455" r:id="rId63"/>
    <p:sldId id="456" r:id="rId64"/>
    <p:sldId id="457" r:id="rId65"/>
    <p:sldId id="338" r:id="rId66"/>
    <p:sldId id="351" r:id="rId67"/>
    <p:sldId id="352" r:id="rId68"/>
    <p:sldId id="365" r:id="rId69"/>
    <p:sldId id="364" r:id="rId70"/>
    <p:sldId id="452" r:id="rId71"/>
    <p:sldId id="453" r:id="rId72"/>
    <p:sldId id="409" r:id="rId73"/>
    <p:sldId id="404" r:id="rId74"/>
    <p:sldId id="361" r:id="rId75"/>
    <p:sldId id="362" r:id="rId76"/>
    <p:sldId id="368" r:id="rId77"/>
    <p:sldId id="401" r:id="rId78"/>
    <p:sldId id="416" r:id="rId79"/>
    <p:sldId id="300" r:id="rId8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ED464"/>
    <a:srgbClr val="9AF296"/>
    <a:srgbClr val="F78EFA"/>
    <a:srgbClr val="F565F8"/>
    <a:srgbClr val="88A5E0"/>
    <a:srgbClr val="5B8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044" autoAdjust="0"/>
    <p:restoredTop sz="94770" autoAdjust="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C0E17-0376-4A12-A96A-6A4A9C12BB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8065619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FEF30-C3DE-4EBA-9EFA-10E7296D2D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5042736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69454-8023-4058-8216-FD27DD81AC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5416449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78068-EDD8-4FE0-9648-FAD7E2840D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7755841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/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F33C9-E94D-41BB-AA8E-6919410CA1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527350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74716-3839-4612-BA67-45BB796A346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769298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3EB67-9839-41DF-9E17-706B18D84A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17450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886AF-8FDE-4B81-B2BB-9F1BED44BE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743765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9F805-706B-45B2-B6FA-9E879758C3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699288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EBD59-107B-4EBD-A0D9-1BE7619FB1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2560781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BDC51-7F14-4083-AAD6-A0EDAF8EA4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8426222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9D4F5-F12D-4A95-BB3F-FFF8F6BA42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44187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A82D-C131-4B39-B26E-6EEF76B93E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2610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8A5E0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89444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9445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9446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13CC02-210B-4FD8-90A1-8AD1F7A112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chemeClr val="tx1"/>
                </a:solidFill>
                <a:latin typeface="+mn-lt"/>
              </a:rPr>
              <a:t>ISTITUTO COMPRENSIVO</a:t>
            </a:r>
            <a:br>
              <a:rPr lang="it-IT" altLang="it-IT" sz="4000" b="1" dirty="0">
                <a:solidFill>
                  <a:schemeClr val="tx1"/>
                </a:solidFill>
                <a:latin typeface="+mn-lt"/>
              </a:rPr>
            </a:br>
            <a:r>
              <a:rPr lang="it-IT" altLang="it-IT" sz="4000" b="1" dirty="0">
                <a:solidFill>
                  <a:schemeClr val="tx1"/>
                </a:solidFill>
                <a:latin typeface="+mn-lt"/>
              </a:rPr>
              <a:t>BRUNO MUNARI</a:t>
            </a:r>
          </a:p>
        </p:txBody>
      </p:sp>
      <p:pic>
        <p:nvPicPr>
          <p:cNvPr id="205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80" y="2060848"/>
            <a:ext cx="2184400" cy="218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39552" y="4797152"/>
            <a:ext cx="8229600" cy="122463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6000" i="1" dirty="0">
                <a:latin typeface="Monotype Corsiva" pitchFamily="66" charset="0"/>
              </a:rPr>
              <a:t>Casa dei Bambini Montessori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4400" i="1" dirty="0">
                <a:latin typeface="Monotype Corsiva" pitchFamily="66" charset="0"/>
              </a:rPr>
              <a:t> dal 1969</a:t>
            </a:r>
            <a:endParaRPr lang="it-IT" altLang="it-IT" sz="1600" dirty="0"/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4" t="-16897" r="18808" b="16897"/>
          <a:stretch/>
        </p:blipFill>
        <p:spPr bwMode="auto">
          <a:xfrm>
            <a:off x="899592" y="476672"/>
            <a:ext cx="6533535" cy="558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023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7606" r="-2386" b="1077"/>
          <a:stretch/>
        </p:blipFill>
        <p:spPr bwMode="auto">
          <a:xfrm>
            <a:off x="2123729" y="1340768"/>
            <a:ext cx="4248472" cy="419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75653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enovo\Desktop\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24723"/>
          <a:stretch/>
        </p:blipFill>
        <p:spPr bwMode="auto">
          <a:xfrm>
            <a:off x="2267744" y="1268760"/>
            <a:ext cx="4899248" cy="429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135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013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5" t="10053"/>
          <a:stretch/>
        </p:blipFill>
        <p:spPr bwMode="auto">
          <a:xfrm>
            <a:off x="2918164" y="692696"/>
            <a:ext cx="3312368" cy="5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2672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 descr="scuola sonia 3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4906"/>
            <a:ext cx="7068277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7544" y="2060848"/>
            <a:ext cx="8229600" cy="2185988"/>
          </a:xfrm>
        </p:spPr>
        <p:txBody>
          <a:bodyPr/>
          <a:lstStyle/>
          <a:p>
            <a:pPr marL="0" indent="0" algn="ctr">
              <a:buNone/>
            </a:pPr>
            <a:r>
              <a:rPr lang="it-IT" sz="6000" dirty="0">
                <a:latin typeface="Monotype Corsiva" pitchFamily="66" charset="0"/>
              </a:rPr>
              <a:t>Il momento del pranzo e la sua organizzazione </a:t>
            </a:r>
          </a:p>
        </p:txBody>
      </p:sp>
    </p:spTree>
    <p:extLst>
      <p:ext uri="{BB962C8B-B14F-4D97-AF65-F5344CB8AC3E}">
        <p14:creationId xmlns:p14="http://schemas.microsoft.com/office/powerpoint/2010/main" val="2003432418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20181213_1141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1" r="7532" b="4710"/>
          <a:stretch/>
        </p:blipFill>
        <p:spPr bwMode="auto">
          <a:xfrm>
            <a:off x="1043608" y="1484784"/>
            <a:ext cx="7480637" cy="43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1350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20181213_1142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1"/>
          <a:stretch/>
        </p:blipFill>
        <p:spPr bwMode="auto">
          <a:xfrm>
            <a:off x="467544" y="908720"/>
            <a:ext cx="832092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323528" y="1340768"/>
            <a:ext cx="8496944" cy="3816424"/>
          </a:xfrm>
        </p:spPr>
        <p:txBody>
          <a:bodyPr/>
          <a:lstStyle/>
          <a:p>
            <a:pPr marL="0" indent="0" algn="ctr">
              <a:buNone/>
            </a:pPr>
            <a:r>
              <a:rPr lang="it-IT" sz="6000" dirty="0">
                <a:latin typeface="Monotype Corsiva" pitchFamily="66" charset="0"/>
              </a:rPr>
              <a:t>Il materiale Montessori </a:t>
            </a:r>
          </a:p>
          <a:p>
            <a:pPr marL="0" indent="0" algn="ctr">
              <a:buNone/>
            </a:pPr>
            <a:r>
              <a:rPr lang="it-IT" sz="6000" dirty="0">
                <a:latin typeface="Monotype Corsiva" pitchFamily="66" charset="0"/>
              </a:rPr>
              <a:t>per </a:t>
            </a:r>
          </a:p>
          <a:p>
            <a:pPr marL="0" indent="0" algn="ctr">
              <a:buNone/>
            </a:pPr>
            <a:r>
              <a:rPr lang="it-IT" sz="6000" dirty="0">
                <a:latin typeface="Monotype Corsiva" pitchFamily="66" charset="0"/>
              </a:rPr>
              <a:t>lo sviluppo sensoriale </a:t>
            </a:r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5588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004"/>
            <a:ext cx="3585616" cy="47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776146" y="3861048"/>
            <a:ext cx="7804631" cy="18722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br>
              <a:rPr lang="it-IT" dirty="0">
                <a:latin typeface="Monotype Corsiva" pitchFamily="66" charset="0"/>
              </a:rPr>
            </a:br>
            <a:br>
              <a:rPr lang="it-IT" dirty="0">
                <a:latin typeface="Monotype Corsiva" pitchFamily="66" charset="0"/>
              </a:rPr>
            </a:br>
            <a:br>
              <a:rPr lang="it-IT" dirty="0">
                <a:latin typeface="Monotype Corsiva" pitchFamily="66" charset="0"/>
              </a:rPr>
            </a:br>
            <a:r>
              <a:rPr lang="it-IT" dirty="0">
                <a:latin typeface="Monotype Corsiva" pitchFamily="66" charset="0"/>
              </a:rPr>
              <a:t>Sede Mauri                      Sede Disney</a:t>
            </a:r>
            <a:br>
              <a:rPr lang="it-IT" dirty="0">
                <a:latin typeface="Monotype Corsiva" pitchFamily="66" charset="0"/>
              </a:rPr>
            </a:br>
            <a:endParaRPr lang="it-IT" dirty="0">
              <a:latin typeface="Monotype Corsiva" pitchFamily="66" charset="0"/>
            </a:endParaRPr>
          </a:p>
        </p:txBody>
      </p:sp>
      <p:pic>
        <p:nvPicPr>
          <p:cNvPr id="1026" name="Picture 2" descr="C:\Users\Lenovo\Desktop\miniatu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2200" r="6026"/>
          <a:stretch/>
        </p:blipFill>
        <p:spPr bwMode="auto">
          <a:xfrm>
            <a:off x="5188566" y="692004"/>
            <a:ext cx="3348640" cy="46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9502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mile 1">
            <a:extLst/>
          </p:cNvPr>
          <p:cNvSpPr/>
          <p:nvPr/>
        </p:nvSpPr>
        <p:spPr>
          <a:xfrm>
            <a:off x="6227763" y="1700213"/>
            <a:ext cx="576262" cy="5048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5" name="Smile 4">
            <a:extLst/>
          </p:cNvPr>
          <p:cNvSpPr/>
          <p:nvPr/>
        </p:nvSpPr>
        <p:spPr>
          <a:xfrm>
            <a:off x="6084888" y="1104900"/>
            <a:ext cx="574675" cy="5048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r>
              <a:rPr lang="it-IT" sz="6000" dirty="0">
                <a:latin typeface="Monotype Corsiva" pitchFamily="66" charset="0"/>
              </a:rPr>
              <a:t>Il materiale Montessori </a:t>
            </a:r>
            <a:br>
              <a:rPr lang="it-IT" sz="6000" dirty="0">
                <a:latin typeface="Monotype Corsiva" pitchFamily="66" charset="0"/>
              </a:rPr>
            </a:br>
            <a:r>
              <a:rPr lang="it-IT" sz="6000" dirty="0">
                <a:latin typeface="Monotype Corsiva" pitchFamily="66" charset="0"/>
              </a:rPr>
              <a:t>per lo sviluppo e la costruzione </a:t>
            </a:r>
            <a:br>
              <a:rPr lang="it-IT" sz="6000" dirty="0">
                <a:latin typeface="Monotype Corsiva" pitchFamily="66" charset="0"/>
              </a:rPr>
            </a:br>
            <a:r>
              <a:rPr lang="it-IT" sz="6000" dirty="0">
                <a:latin typeface="Monotype Corsiva" pitchFamily="66" charset="0"/>
              </a:rPr>
              <a:t>del pensiero logico matematico </a:t>
            </a:r>
          </a:p>
        </p:txBody>
      </p:sp>
    </p:spTree>
    <p:extLst>
      <p:ext uri="{BB962C8B-B14F-4D97-AF65-F5344CB8AC3E}">
        <p14:creationId xmlns:p14="http://schemas.microsoft.com/office/powerpoint/2010/main" val="3505397754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0275" cy="609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738538"/>
          </a:xfrm>
        </p:spPr>
        <p:txBody>
          <a:bodyPr/>
          <a:lstStyle/>
          <a:p>
            <a:br>
              <a:rPr lang="it-IT" sz="6000" dirty="0">
                <a:latin typeface="Monotype Corsiva" pitchFamily="66" charset="0"/>
              </a:rPr>
            </a:br>
            <a:br>
              <a:rPr lang="it-IT" sz="6000" dirty="0">
                <a:latin typeface="Monotype Corsiva" pitchFamily="66" charset="0"/>
              </a:rPr>
            </a:br>
            <a:r>
              <a:rPr lang="it-IT" sz="6000" dirty="0">
                <a:latin typeface="Monotype Corsiva" pitchFamily="66" charset="0"/>
              </a:rPr>
              <a:t>Materiale Montessori per lo sviluppo del linguaggio </a:t>
            </a:r>
            <a:br>
              <a:rPr lang="it-IT" sz="6000" dirty="0">
                <a:latin typeface="Monotype Corsiva" pitchFamily="66" charset="0"/>
              </a:rPr>
            </a:br>
            <a:br>
              <a:rPr lang="it-IT" sz="6000" dirty="0">
                <a:latin typeface="Monotype Corsiva" pitchFamily="66" charset="0"/>
              </a:rPr>
            </a:br>
            <a:endParaRPr lang="it-IT" sz="6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45712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Desktop\gennaio-aprile 2018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204440" cy="540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gennaio-aprile 2018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6292722" cy="47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4522514"/>
          </a:xfrm>
        </p:spPr>
        <p:txBody>
          <a:bodyPr/>
          <a:lstStyle/>
          <a:p>
            <a:br>
              <a:rPr lang="it-IT" sz="6000" dirty="0">
                <a:latin typeface="Monotype Corsiva" pitchFamily="66" charset="0"/>
              </a:rPr>
            </a:br>
            <a:br>
              <a:rPr lang="it-IT" sz="6000" dirty="0">
                <a:latin typeface="Monotype Corsiva" pitchFamily="66" charset="0"/>
              </a:rPr>
            </a:br>
            <a:r>
              <a:rPr lang="it-IT" sz="6000" dirty="0">
                <a:latin typeface="Monotype Corsiva" pitchFamily="66" charset="0"/>
              </a:rPr>
              <a:t>Materiale per le osservazioni e le esperienze scientifiche </a:t>
            </a:r>
            <a:br>
              <a:rPr lang="it-IT" sz="6000" dirty="0">
                <a:latin typeface="Monotype Corsiva" pitchFamily="66" charset="0"/>
              </a:rPr>
            </a:br>
            <a:br>
              <a:rPr lang="it-IT" sz="6000" dirty="0"/>
            </a:br>
            <a:endParaRPr lang="it-IT" sz="6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34683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34270" cy="602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\Desktop\maggio giugno 2018 0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r="23842" b="1612"/>
          <a:stretch/>
        </p:blipFill>
        <p:spPr bwMode="auto">
          <a:xfrm>
            <a:off x="1763688" y="908720"/>
            <a:ext cx="5679164" cy="52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1" descr="scuola sonia 5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60232" cy="499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60911" y="609859"/>
            <a:ext cx="5001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dirty="0">
                <a:latin typeface="Monotype Corsiva" pitchFamily="66" charset="0"/>
              </a:rPr>
              <a:t>Attività grafico espressive </a:t>
            </a:r>
            <a:endParaRPr lang="it-IT" sz="4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980728"/>
            <a:ext cx="8229600" cy="4032448"/>
          </a:xfrm>
        </p:spPr>
        <p:txBody>
          <a:bodyPr/>
          <a:lstStyle/>
          <a:p>
            <a:pPr eaLnBrk="1" hangingPunct="1"/>
            <a:r>
              <a:rPr lang="it-IT" altLang="it-IT" sz="7200" dirty="0">
                <a:latin typeface="Monotype Corsiva" pitchFamily="66" charset="0"/>
              </a:rPr>
              <a:t>Ambiente educatore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Monotype Corsiva" pitchFamily="66" charset="0"/>
              </a:rPr>
              <a:t>La palestra </a:t>
            </a:r>
          </a:p>
        </p:txBody>
      </p:sp>
      <p:pic>
        <p:nvPicPr>
          <p:cNvPr id="107522" name="Picture 2" descr="C:\Users\Lenovo\Desktop\20170428_1017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25286" r="7417" b="-5459"/>
          <a:stretch/>
        </p:blipFill>
        <p:spPr bwMode="auto">
          <a:xfrm>
            <a:off x="2051720" y="2219496"/>
            <a:ext cx="5367029" cy="33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496882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4" b="14905"/>
          <a:stretch/>
        </p:blipFill>
        <p:spPr bwMode="auto">
          <a:xfrm>
            <a:off x="2699792" y="1196752"/>
            <a:ext cx="3859212" cy="49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052513"/>
            <a:ext cx="8229600" cy="4897437"/>
          </a:xfrm>
        </p:spPr>
        <p:txBody>
          <a:bodyPr/>
          <a:lstStyle/>
          <a:p>
            <a:pPr eaLnBrk="1" hangingPunct="1"/>
            <a:r>
              <a:rPr lang="it-IT" altLang="it-IT" sz="7200" dirty="0">
                <a:latin typeface="Monotype Corsiva" pitchFamily="66" charset="0"/>
              </a:rPr>
              <a:t>La Religione Cattolica</a:t>
            </a:r>
            <a:br>
              <a:rPr lang="it-IT" altLang="it-IT" sz="7200" dirty="0">
                <a:latin typeface="Monotype Corsiva" pitchFamily="66" charset="0"/>
              </a:rPr>
            </a:br>
            <a:endParaRPr lang="it-IT" altLang="it-IT" sz="7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IMG-20160107-WA000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IMG-20160107-WA001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274638"/>
            <a:ext cx="4389437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IMG-20160114-WA000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2650306"/>
          </a:xfrm>
        </p:spPr>
        <p:txBody>
          <a:bodyPr/>
          <a:lstStyle/>
          <a:p>
            <a:r>
              <a:rPr lang="it-IT" sz="8000" dirty="0">
                <a:latin typeface="Monotype Corsiva" pitchFamily="66" charset="0"/>
              </a:rPr>
              <a:t>Il giardino </a:t>
            </a:r>
            <a:br>
              <a:rPr lang="it-IT" sz="8000" dirty="0">
                <a:latin typeface="Monotype Corsiva" pitchFamily="66" charset="0"/>
              </a:rPr>
            </a:br>
            <a:endParaRPr lang="it-IT" sz="8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15481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20170522_125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12143" cy="47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ile 1"/>
          <p:cNvSpPr/>
          <p:nvPr/>
        </p:nvSpPr>
        <p:spPr>
          <a:xfrm>
            <a:off x="1489298" y="2661007"/>
            <a:ext cx="346397" cy="2880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mile 2"/>
          <p:cNvSpPr/>
          <p:nvPr/>
        </p:nvSpPr>
        <p:spPr>
          <a:xfrm>
            <a:off x="2249265" y="3065593"/>
            <a:ext cx="313184" cy="3383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/>
          <p:cNvSpPr/>
          <p:nvPr/>
        </p:nvSpPr>
        <p:spPr>
          <a:xfrm>
            <a:off x="3138430" y="2738738"/>
            <a:ext cx="337577" cy="37261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3851920" y="2925046"/>
            <a:ext cx="330154" cy="3383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5416889" y="2805023"/>
            <a:ext cx="216024" cy="45835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/>
          <p:cNvSpPr/>
          <p:nvPr/>
        </p:nvSpPr>
        <p:spPr>
          <a:xfrm>
            <a:off x="6660232" y="2925046"/>
            <a:ext cx="457200" cy="3383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/>
          <p:cNvSpPr/>
          <p:nvPr/>
        </p:nvSpPr>
        <p:spPr>
          <a:xfrm>
            <a:off x="6156176" y="2925046"/>
            <a:ext cx="253752" cy="2787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005427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8229600" cy="58324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7200" dirty="0">
                <a:latin typeface="Monotype Corsiva" pitchFamily="66" charset="0"/>
              </a:rPr>
              <a:t>Progetti d’Istituto</a:t>
            </a:r>
          </a:p>
          <a:p>
            <a:pPr eaLnBrk="1" hangingPunct="1"/>
            <a:r>
              <a:rPr lang="it-IT" altLang="it-IT" sz="5400" dirty="0">
                <a:latin typeface="Monotype Corsiva" pitchFamily="66" charset="0"/>
              </a:rPr>
              <a:t>Giardini Didattici</a:t>
            </a:r>
          </a:p>
          <a:p>
            <a:pPr eaLnBrk="1" hangingPunct="1"/>
            <a:r>
              <a:rPr lang="it-IT" altLang="it-IT" sz="5400" dirty="0">
                <a:latin typeface="Monotype Corsiva" pitchFamily="66" charset="0"/>
              </a:rPr>
              <a:t>Laboratori Espressivi</a:t>
            </a:r>
          </a:p>
          <a:p>
            <a:pPr eaLnBrk="1" hangingPunct="1"/>
            <a:r>
              <a:rPr lang="it-IT" altLang="it-IT" sz="5400" dirty="0">
                <a:latin typeface="Monotype Corsiva" pitchFamily="66" charset="0"/>
              </a:rPr>
              <a:t>Progetto Lettura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>
                <a:latin typeface="Monotype Corsiva" pitchFamily="66" charset="0"/>
              </a:rPr>
              <a:t>I Giardini Didattici</a:t>
            </a:r>
          </a:p>
        </p:txBody>
      </p:sp>
      <p:pic>
        <p:nvPicPr>
          <p:cNvPr id="12291" name="Picture 2" descr="C:\Users\pepol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4287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631733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3" y="274638"/>
            <a:ext cx="7800975" cy="585152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>
          <a:xfrm>
            <a:off x="755650" y="476250"/>
            <a:ext cx="3538538" cy="1143000"/>
          </a:xfrm>
        </p:spPr>
        <p:txBody>
          <a:bodyPr/>
          <a:lstStyle/>
          <a:p>
            <a:r>
              <a:rPr lang="it-IT">
                <a:latin typeface="Monotype Corsiva" pitchFamily="66" charset="0"/>
              </a:rPr>
              <a:t>dallo studio </a:t>
            </a:r>
            <a:r>
              <a:rPr lang="it-IT"/>
              <a:t>…</a:t>
            </a:r>
          </a:p>
        </p:txBody>
      </p:sp>
      <p:pic>
        <p:nvPicPr>
          <p:cNvPr id="13315" name="Picture 2" descr="C:\Users\pepol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476250"/>
            <a:ext cx="3648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C:\Users\pepol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399573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026699"/>
      </p:ext>
    </p:extLst>
  </p:cSld>
  <p:clrMapOvr>
    <a:masterClrMapping/>
  </p:clrMapOvr>
  <p:transition spd="slow" advTm="5000">
    <p:diamond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1042988" y="549275"/>
            <a:ext cx="3241675" cy="1143000"/>
          </a:xfrm>
        </p:spPr>
        <p:txBody>
          <a:bodyPr/>
          <a:lstStyle/>
          <a:p>
            <a:r>
              <a:rPr lang="it-IT">
                <a:latin typeface="Monotype Corsiva" pitchFamily="66" charset="0"/>
              </a:rPr>
              <a:t>alla pratica …</a:t>
            </a:r>
          </a:p>
        </p:txBody>
      </p:sp>
      <p:pic>
        <p:nvPicPr>
          <p:cNvPr id="14339" name="Picture 2" descr="C:\Users\pepol\Desktop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404813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C:\Users\pepol\Desktop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:\Users\pepol\Desktop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90913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208672"/>
      </p:ext>
    </p:extLst>
  </p:cSld>
  <p:clrMapOvr>
    <a:masterClrMapping/>
  </p:clrMapOvr>
  <p:transition spd="slow" advTm="5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notype Corsiva" pitchFamily="66" charset="0"/>
              </a:rPr>
              <a:t>Giornata del Green Day …</a:t>
            </a:r>
          </a:p>
        </p:txBody>
      </p:sp>
      <p:pic>
        <p:nvPicPr>
          <p:cNvPr id="16387" name="Picture 2" descr="C:\Users\pepol\Desktop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760788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C:\Users\pepol\Desktop\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36004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C:\Users\pepol\Desktop\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358775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906157"/>
      </p:ext>
    </p:extLst>
  </p:cSld>
  <p:clrMapOvr>
    <a:masterClrMapping/>
  </p:clrMapOvr>
  <p:transition spd="slow" advTm="5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ChangeArrowheads="1"/>
          </p:cNvSpPr>
          <p:nvPr/>
        </p:nvSpPr>
        <p:spPr bwMode="auto">
          <a:xfrm>
            <a:off x="467544" y="1268760"/>
            <a:ext cx="82296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6600" dirty="0">
                <a:latin typeface="Monotype Corsiva" pitchFamily="66" charset="0"/>
              </a:rPr>
              <a:t>Laboratori espressivi: </a:t>
            </a:r>
          </a:p>
          <a:p>
            <a:pPr eaLnBrk="1" hangingPunct="1"/>
            <a:endParaRPr lang="it-IT" altLang="it-IT" sz="6600" dirty="0">
              <a:latin typeface="Monotype Corsiva" pitchFamily="66" charset="0"/>
            </a:endParaRPr>
          </a:p>
          <a:p>
            <a:pPr eaLnBrk="1" hangingPunct="1"/>
            <a:r>
              <a:rPr lang="it-IT" altLang="it-IT" sz="6600" dirty="0">
                <a:latin typeface="Monotype Corsiva" pitchFamily="66" charset="0"/>
              </a:rPr>
              <a:t>La Rassegna del Viganò</a:t>
            </a:r>
          </a:p>
        </p:txBody>
      </p:sp>
    </p:spTree>
    <p:extLst>
      <p:ext uri="{BB962C8B-B14F-4D97-AF65-F5344CB8AC3E}">
        <p14:creationId xmlns:p14="http://schemas.microsoft.com/office/powerpoint/2010/main" val="346283819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7"/>
          <a:stretch/>
        </p:blipFill>
        <p:spPr bwMode="auto">
          <a:xfrm>
            <a:off x="1619672" y="2060848"/>
            <a:ext cx="6141254" cy="383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 noChangeArrowheads="1"/>
          </p:cNvSpPr>
          <p:nvPr/>
        </p:nvSpPr>
        <p:spPr bwMode="auto">
          <a:xfrm>
            <a:off x="366293" y="260648"/>
            <a:ext cx="822960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5400" dirty="0">
                <a:latin typeface="Monotype Corsiva" pitchFamily="66" charset="0"/>
              </a:rPr>
              <a:t>Allestimento e costumi di scena</a:t>
            </a:r>
          </a:p>
        </p:txBody>
      </p:sp>
      <p:sp>
        <p:nvSpPr>
          <p:cNvPr id="2" name="Smile 1"/>
          <p:cNvSpPr/>
          <p:nvPr/>
        </p:nvSpPr>
        <p:spPr>
          <a:xfrm flipH="1">
            <a:off x="5940152" y="2578156"/>
            <a:ext cx="1008112" cy="7788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mile 2"/>
          <p:cNvSpPr/>
          <p:nvPr/>
        </p:nvSpPr>
        <p:spPr>
          <a:xfrm>
            <a:off x="3347864" y="2996952"/>
            <a:ext cx="864096" cy="98212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5076057" y="2833993"/>
            <a:ext cx="594964" cy="3631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292200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C:\Users\Lenovo\Desktop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/>
          <a:stretch/>
        </p:blipFill>
        <p:spPr bwMode="auto">
          <a:xfrm>
            <a:off x="2411760" y="908720"/>
            <a:ext cx="4248472" cy="554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 2"/>
          <p:cNvSpPr/>
          <p:nvPr/>
        </p:nvSpPr>
        <p:spPr>
          <a:xfrm>
            <a:off x="3422355" y="3089507"/>
            <a:ext cx="504056" cy="46587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4283968" y="2580085"/>
            <a:ext cx="756084" cy="46587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5796136" y="2390690"/>
            <a:ext cx="756084" cy="46587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244717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latin typeface="Monotype Corsiva" pitchFamily="66" charset="0"/>
              </a:rPr>
              <a:t>Pronti con i costumi di scena per la prima</a:t>
            </a:r>
          </a:p>
        </p:txBody>
      </p:sp>
      <p:pic>
        <p:nvPicPr>
          <p:cNvPr id="65539" name="Segnaposto contenuto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t="-4937" r="21526" b="4937"/>
          <a:stretch/>
        </p:blipFill>
        <p:spPr>
          <a:xfrm>
            <a:off x="1431998" y="1052736"/>
            <a:ext cx="5633068" cy="4723590"/>
          </a:xfrm>
        </p:spPr>
      </p:pic>
      <p:sp>
        <p:nvSpPr>
          <p:cNvPr id="2" name="Smile 1"/>
          <p:cNvSpPr/>
          <p:nvPr/>
        </p:nvSpPr>
        <p:spPr>
          <a:xfrm>
            <a:off x="2051720" y="2708920"/>
            <a:ext cx="288032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mile 2"/>
          <p:cNvSpPr/>
          <p:nvPr/>
        </p:nvSpPr>
        <p:spPr>
          <a:xfrm>
            <a:off x="3327221" y="2780774"/>
            <a:ext cx="288032" cy="224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/>
          <p:cNvSpPr/>
          <p:nvPr/>
        </p:nvSpPr>
        <p:spPr>
          <a:xfrm>
            <a:off x="5415925" y="2851317"/>
            <a:ext cx="266328" cy="35676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 flipV="1">
            <a:off x="4003114" y="2611136"/>
            <a:ext cx="216024" cy="1955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4606413" y="2613084"/>
            <a:ext cx="381404" cy="2038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/>
          <p:cNvSpPr/>
          <p:nvPr/>
        </p:nvSpPr>
        <p:spPr>
          <a:xfrm>
            <a:off x="2663788" y="2715008"/>
            <a:ext cx="360040" cy="31469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/>
          <p:cNvSpPr/>
          <p:nvPr/>
        </p:nvSpPr>
        <p:spPr>
          <a:xfrm>
            <a:off x="6287616" y="2554618"/>
            <a:ext cx="457200" cy="3207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06259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92696"/>
            <a:ext cx="8229600" cy="2016224"/>
          </a:xfrm>
        </p:spPr>
        <p:txBody>
          <a:bodyPr/>
          <a:lstStyle/>
          <a:p>
            <a:pPr algn="l" eaLnBrk="1" hangingPunct="1"/>
            <a:r>
              <a:rPr lang="it-IT" altLang="it-IT" sz="6000" dirty="0">
                <a:latin typeface="Monotype Corsiva" pitchFamily="66" charset="0"/>
              </a:rPr>
              <a:t>          Il Progetto Lettura</a:t>
            </a:r>
            <a:br>
              <a:rPr lang="it-IT" altLang="it-IT" sz="6000" dirty="0">
                <a:latin typeface="Monotype Corsiva" pitchFamily="66" charset="0"/>
              </a:rPr>
            </a:br>
            <a:br>
              <a:rPr lang="it-IT" altLang="it-IT" sz="6000" dirty="0">
                <a:latin typeface="Monotype Corsiva" pitchFamily="66" charset="0"/>
              </a:rPr>
            </a:br>
            <a:endParaRPr lang="it-IT" altLang="it-IT" sz="6000" dirty="0">
              <a:latin typeface="Monotype Corsiva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11560" y="1772816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it-IT" altLang="it-IT" sz="5400" dirty="0">
                <a:latin typeface="Monotype Corsiva" pitchFamily="66" charset="0"/>
              </a:rPr>
              <a:t>Lettura dei ‘’Generi’’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it-IT" altLang="it-IT" sz="5400" dirty="0">
                <a:latin typeface="Monotype Corsiva" pitchFamily="66" charset="0"/>
              </a:rPr>
              <a:t>Giornata della ‘’Memoria’’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it-IT" altLang="it-IT" sz="5400" dirty="0">
                <a:latin typeface="Monotype Corsiva" pitchFamily="66" charset="0"/>
              </a:rPr>
              <a:t>Lettura condivisa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it-IT" altLang="it-IT" sz="5400" dirty="0">
                <a:latin typeface="Monotype Corsiva" pitchFamily="66" charset="0"/>
              </a:rPr>
              <a:t>Mostra degli illustratori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it-IT" sz="5400" dirty="0">
                <a:latin typeface="Monotype Corsiva" pitchFamily="66" charset="0"/>
              </a:rPr>
              <a:t>Poeti in erba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3364753649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01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3" y="274638"/>
            <a:ext cx="7800975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410223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IMG_72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992168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IMG_244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_7220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6" r="3629"/>
          <a:stretch/>
        </p:blipFill>
        <p:spPr>
          <a:xfrm>
            <a:off x="1475656" y="1268760"/>
            <a:ext cx="6408712" cy="47208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300249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pPr algn="ctr" eaLnBrk="1" hangingPunct="1">
              <a:buNone/>
            </a:pPr>
            <a:r>
              <a:rPr lang="it-IT" altLang="it-IT" sz="7200" dirty="0">
                <a:latin typeface="Monotype Corsiva" pitchFamily="66" charset="0"/>
              </a:rPr>
              <a:t>Continuità  </a:t>
            </a:r>
            <a:endParaRPr lang="it-IT" altLang="it-IT" sz="5400" dirty="0">
              <a:latin typeface="Monotype Corsiva" pitchFamily="66" charset="0"/>
            </a:endParaRPr>
          </a:p>
          <a:p>
            <a:pPr eaLnBrk="1" hangingPunct="1"/>
            <a:r>
              <a:rPr lang="it-IT" altLang="it-IT" sz="5400" dirty="0">
                <a:latin typeface="Monotype Corsiva" pitchFamily="66" charset="0"/>
              </a:rPr>
              <a:t>Scuola e territorio</a:t>
            </a:r>
          </a:p>
          <a:p>
            <a:pPr eaLnBrk="1" hangingPunct="1"/>
            <a:r>
              <a:rPr lang="it-IT" altLang="it-IT" sz="5400" dirty="0">
                <a:latin typeface="Monotype Corsiva" pitchFamily="66" charset="0"/>
              </a:rPr>
              <a:t>Il Curricolo verticale</a:t>
            </a:r>
            <a:endParaRPr lang="it-IT" altLang="it-IT" sz="9600" dirty="0">
              <a:latin typeface="Monotype Corsiva" pitchFamily="66" charset="0"/>
            </a:endParaRPr>
          </a:p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2221133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204864"/>
            <a:ext cx="8229600" cy="158459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9600" dirty="0">
                <a:latin typeface="Monotype Corsiva" pitchFamily="66" charset="0"/>
              </a:rPr>
              <a:t>Eventi</a:t>
            </a:r>
          </a:p>
          <a:p>
            <a:pPr marL="0" indent="0" eaLnBrk="1" hangingPunct="1">
              <a:buNone/>
            </a:pPr>
            <a:endParaRPr lang="it-IT" altLang="it-IT" sz="9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897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DSC04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3" y="1185520"/>
            <a:ext cx="6543701" cy="49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30687" y="212145"/>
            <a:ext cx="8280920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5400" dirty="0">
                <a:latin typeface="Monotype Corsiva" pitchFamily="66" charset="0"/>
              </a:rPr>
              <a:t>Progetto </a:t>
            </a:r>
            <a:r>
              <a:rPr lang="it-IT" altLang="it-IT" sz="5400" dirty="0" err="1">
                <a:latin typeface="Monotype Corsiva" pitchFamily="66" charset="0"/>
              </a:rPr>
              <a:t>Comenius</a:t>
            </a:r>
            <a:endParaRPr lang="it-IT" altLang="it-IT" sz="5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032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45957"/>
            <a:ext cx="6553636" cy="492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mile 2"/>
          <p:cNvSpPr/>
          <p:nvPr/>
        </p:nvSpPr>
        <p:spPr>
          <a:xfrm>
            <a:off x="5069654" y="3118429"/>
            <a:ext cx="288032" cy="45132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363207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novo\Desktop\50 infanzia\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7715250"/>
            <a:ext cx="9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\Desktop\50 infanzia\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t="21099" r="4518" b="14569"/>
          <a:stretch/>
        </p:blipFill>
        <p:spPr bwMode="auto">
          <a:xfrm>
            <a:off x="1018050" y="2636912"/>
            <a:ext cx="7121760" cy="37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116632"/>
            <a:ext cx="8280920" cy="23042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4400" dirty="0">
                <a:latin typeface="Monotype Corsiva" pitchFamily="66" charset="0"/>
              </a:rPr>
              <a:t>50° Anniversario Istituzione </a:t>
            </a:r>
          </a:p>
          <a:p>
            <a:pPr algn="ctr" eaLnBrk="1" hangingPunct="1">
              <a:buFontTx/>
              <a:buNone/>
            </a:pPr>
            <a:r>
              <a:rPr lang="it-IT" altLang="it-IT" sz="4400" dirty="0">
                <a:latin typeface="Monotype Corsiva" pitchFamily="66" charset="0"/>
              </a:rPr>
              <a:t>Scuola dell’Infanzia Statale</a:t>
            </a:r>
          </a:p>
          <a:p>
            <a:pPr algn="ctr" eaLnBrk="1" hangingPunct="1">
              <a:buFontTx/>
              <a:buNone/>
            </a:pPr>
            <a:r>
              <a:rPr lang="it-IT" altLang="it-IT" sz="4400" dirty="0">
                <a:latin typeface="Monotype Corsiva" pitchFamily="66" charset="0"/>
              </a:rPr>
              <a:t>Il coro dei bambini</a:t>
            </a:r>
          </a:p>
        </p:txBody>
      </p:sp>
    </p:spTree>
    <p:extLst>
      <p:ext uri="{BB962C8B-B14F-4D97-AF65-F5344CB8AC3E}">
        <p14:creationId xmlns:p14="http://schemas.microsoft.com/office/powerpoint/2010/main" val="15483739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80920" cy="252028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6000" dirty="0">
                <a:latin typeface="Monotype Corsiva" pitchFamily="66" charset="0"/>
              </a:rPr>
              <a:t>‘’Dalla Casa dei Bambini alla Secondaria di I° </a:t>
            </a:r>
            <a:r>
              <a:rPr lang="it-IT" altLang="it-IT" sz="6000" dirty="0" err="1">
                <a:latin typeface="Monotype Corsiva" pitchFamily="66" charset="0"/>
              </a:rPr>
              <a:t>grado’</a:t>
            </a:r>
            <a:r>
              <a:rPr lang="it-IT" altLang="it-IT" sz="6000" dirty="0">
                <a:latin typeface="Monotype Corsiva" pitchFamily="66" charset="0"/>
              </a:rPr>
              <a:t>’ </a:t>
            </a:r>
            <a:r>
              <a:rPr lang="it-IT" altLang="it-IT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it-IT" altLang="it-IT" sz="8800" dirty="0">
                <a:latin typeface="Monotype Corsiva" pitchFamily="66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DSCN060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2060848"/>
            <a:ext cx="5640218" cy="41490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97999" y="620688"/>
            <a:ext cx="8280920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6000" dirty="0">
                <a:latin typeface="Monotype Corsiva" pitchFamily="66" charset="0"/>
              </a:rPr>
              <a:t>Il tutoring</a:t>
            </a:r>
            <a:endParaRPr lang="it-IT" altLang="it-IT" sz="5400" dirty="0">
              <a:latin typeface="Monotype Corsiva" pitchFamily="66" charset="0"/>
            </a:endParaRPr>
          </a:p>
        </p:txBody>
      </p:sp>
      <p:sp>
        <p:nvSpPr>
          <p:cNvPr id="2" name="Smile 1"/>
          <p:cNvSpPr/>
          <p:nvPr/>
        </p:nvSpPr>
        <p:spPr>
          <a:xfrm>
            <a:off x="3635896" y="3068960"/>
            <a:ext cx="720080" cy="57606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/>
          <p:cNvSpPr/>
          <p:nvPr/>
        </p:nvSpPr>
        <p:spPr>
          <a:xfrm>
            <a:off x="5364088" y="3212976"/>
            <a:ext cx="576064" cy="6480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DSCN044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9783" r="3242"/>
          <a:stretch/>
        </p:blipFill>
        <p:spPr>
          <a:xfrm>
            <a:off x="1547664" y="1628800"/>
            <a:ext cx="6233546" cy="45968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97999" y="620688"/>
            <a:ext cx="8280920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5400" dirty="0">
                <a:latin typeface="Monotype Corsiva" pitchFamily="66" charset="0"/>
              </a:rPr>
              <a:t>La collaborazione</a:t>
            </a:r>
          </a:p>
        </p:txBody>
      </p:sp>
      <p:sp>
        <p:nvSpPr>
          <p:cNvPr id="2" name="Smile 1"/>
          <p:cNvSpPr/>
          <p:nvPr/>
        </p:nvSpPr>
        <p:spPr>
          <a:xfrm>
            <a:off x="4638459" y="2420888"/>
            <a:ext cx="509605" cy="4320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/>
          <p:cNvSpPr/>
          <p:nvPr/>
        </p:nvSpPr>
        <p:spPr>
          <a:xfrm>
            <a:off x="6012160" y="3212976"/>
            <a:ext cx="612068" cy="57606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3779912" y="2492896"/>
            <a:ext cx="648072" cy="75254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2555776" y="3320988"/>
            <a:ext cx="72008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/>
          <p:cNvSpPr/>
          <p:nvPr/>
        </p:nvSpPr>
        <p:spPr>
          <a:xfrm>
            <a:off x="7092280" y="3194548"/>
            <a:ext cx="504056" cy="30646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DSCN042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443" y="1525376"/>
            <a:ext cx="6501027" cy="4837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404664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latin typeface="Monotype Corsiva" pitchFamily="66" charset="0"/>
              </a:rPr>
              <a:t>Le conferenze</a:t>
            </a:r>
          </a:p>
        </p:txBody>
      </p:sp>
      <p:sp>
        <p:nvSpPr>
          <p:cNvPr id="3" name="Smile 2"/>
          <p:cNvSpPr/>
          <p:nvPr/>
        </p:nvSpPr>
        <p:spPr>
          <a:xfrm>
            <a:off x="3851921" y="3162862"/>
            <a:ext cx="324036" cy="31089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/>
          <p:cNvSpPr/>
          <p:nvPr/>
        </p:nvSpPr>
        <p:spPr>
          <a:xfrm>
            <a:off x="2424336" y="2878755"/>
            <a:ext cx="457200" cy="61264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4542284" y="3666728"/>
            <a:ext cx="228600" cy="27718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/>
          <p:cNvSpPr/>
          <p:nvPr/>
        </p:nvSpPr>
        <p:spPr>
          <a:xfrm>
            <a:off x="5292080" y="3805318"/>
            <a:ext cx="216024" cy="13859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mile 8"/>
          <p:cNvSpPr/>
          <p:nvPr/>
        </p:nvSpPr>
        <p:spPr>
          <a:xfrm>
            <a:off x="1331640" y="3874613"/>
            <a:ext cx="396044" cy="1850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/>
          <p:cNvSpPr/>
          <p:nvPr/>
        </p:nvSpPr>
        <p:spPr>
          <a:xfrm>
            <a:off x="971600" y="4059633"/>
            <a:ext cx="216024" cy="2334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/>
          <p:cNvSpPr/>
          <p:nvPr/>
        </p:nvSpPr>
        <p:spPr>
          <a:xfrm>
            <a:off x="5724128" y="3943908"/>
            <a:ext cx="288032" cy="2324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/>
          <p:cNvSpPr/>
          <p:nvPr/>
        </p:nvSpPr>
        <p:spPr>
          <a:xfrm>
            <a:off x="6660232" y="4176364"/>
            <a:ext cx="432048" cy="290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mile 13"/>
          <p:cNvSpPr/>
          <p:nvPr/>
        </p:nvSpPr>
        <p:spPr>
          <a:xfrm>
            <a:off x="6228184" y="3967123"/>
            <a:ext cx="282841" cy="39135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/>
          <p:cNvSpPr/>
          <p:nvPr/>
        </p:nvSpPr>
        <p:spPr>
          <a:xfrm>
            <a:off x="4930316" y="3900961"/>
            <a:ext cx="241176" cy="19550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/>
          <p:cNvSpPr/>
          <p:nvPr/>
        </p:nvSpPr>
        <p:spPr>
          <a:xfrm>
            <a:off x="6091102" y="5121281"/>
            <a:ext cx="250730" cy="1800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IMG_243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620688"/>
            <a:ext cx="7356309" cy="55172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/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/>
          </a:p>
          <a:p>
            <a:pPr marL="0" indent="0" algn="ctr" eaLnBrk="1" hangingPunct="1">
              <a:buFontTx/>
              <a:buNone/>
              <a:defRPr/>
            </a:pPr>
            <a:r>
              <a:rPr lang="it-IT" sz="8800" dirty="0">
                <a:latin typeface="Monotype Corsiva" panose="03010101010201010101" pitchFamily="66" charset="0"/>
              </a:rPr>
              <a:t>Progetti P.O.N.</a:t>
            </a:r>
          </a:p>
          <a:p>
            <a:pPr eaLnBrk="1" hangingPunct="1">
              <a:defRPr/>
            </a:pPr>
            <a:r>
              <a:rPr lang="it-IT" sz="4800" dirty="0">
                <a:latin typeface="Monotype Corsiva" panose="03010101010201010101" pitchFamily="66" charset="0"/>
              </a:rPr>
              <a:t>Linguaggio e multimedialità</a:t>
            </a:r>
          </a:p>
          <a:p>
            <a:pPr eaLnBrk="1" hangingPunct="1">
              <a:defRPr/>
            </a:pPr>
            <a:r>
              <a:rPr lang="it-IT" sz="4800" dirty="0">
                <a:latin typeface="Monotype Corsiva" panose="03010101010201010101" pitchFamily="66" charset="0"/>
              </a:rPr>
              <a:t>Espressione creativa e corporea</a:t>
            </a:r>
          </a:p>
          <a:p>
            <a:pPr eaLnBrk="1" hangingPunct="1">
              <a:defRPr/>
            </a:pPr>
            <a:endParaRPr lang="it-IT" sz="4800" dirty="0">
              <a:latin typeface="Monotype Corsiva" panose="03010101010201010101" pitchFamily="66" charset="0"/>
            </a:endParaRPr>
          </a:p>
          <a:p>
            <a:pPr algn="ctr" eaLnBrk="1" hangingPunct="1">
              <a:defRPr/>
            </a:pPr>
            <a:endParaRPr lang="it-IT" sz="88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20181031_164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4349" r="39673" b="15167"/>
          <a:stretch/>
        </p:blipFill>
        <p:spPr bwMode="auto">
          <a:xfrm>
            <a:off x="2411760" y="404664"/>
            <a:ext cx="4536504" cy="584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005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enovo\Desktop\20181031_1651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0" b="22169"/>
          <a:stretch/>
        </p:blipFill>
        <p:spPr bwMode="auto">
          <a:xfrm>
            <a:off x="1669317" y="908720"/>
            <a:ext cx="6171696" cy="51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94995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IMG-20181207-WA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2442" b="18204"/>
          <a:stretch/>
        </p:blipFill>
        <p:spPr bwMode="auto">
          <a:xfrm>
            <a:off x="1218733" y="620688"/>
            <a:ext cx="6522883" cy="54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84823"/>
      </p:ext>
    </p:ext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Monotype Corsiva" pitchFamily="66" charset="0"/>
              </a:rPr>
              <a:t>I bambini firmano la loro presenza </a:t>
            </a:r>
          </a:p>
        </p:txBody>
      </p:sp>
      <p:pic>
        <p:nvPicPr>
          <p:cNvPr id="1026" name="Picture 2" descr="C:\Users\Lenovo\Desktop\IMG-20181207-WA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" t="9176" r="24682"/>
          <a:stretch/>
        </p:blipFill>
        <p:spPr bwMode="auto">
          <a:xfrm>
            <a:off x="1835696" y="1844824"/>
            <a:ext cx="4958515" cy="441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23888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764704"/>
            <a:ext cx="8280920" cy="5616624"/>
          </a:xfrm>
        </p:spPr>
        <p:txBody>
          <a:bodyPr/>
          <a:lstStyle/>
          <a:p>
            <a:pPr eaLnBrk="1" hangingPunct="1">
              <a:buNone/>
            </a:pPr>
            <a:r>
              <a:rPr lang="it-IT" altLang="it-IT" sz="8000" dirty="0">
                <a:latin typeface="Monotype Corsiva" pitchFamily="66" charset="0"/>
              </a:rPr>
              <a:t>Le Uscite Didattiche: </a:t>
            </a:r>
          </a:p>
          <a:p>
            <a:pPr eaLnBrk="1" hangingPunct="1"/>
            <a:r>
              <a:rPr lang="it-IT" altLang="it-IT" sz="6000" dirty="0">
                <a:latin typeface="Monotype Corsiva" pitchFamily="66" charset="0"/>
              </a:rPr>
              <a:t>fattorie didattiche</a:t>
            </a:r>
          </a:p>
          <a:p>
            <a:pPr eaLnBrk="1" hangingPunct="1"/>
            <a:r>
              <a:rPr lang="it-IT" altLang="it-IT" sz="6000" dirty="0">
                <a:latin typeface="Monotype Corsiva" pitchFamily="66" charset="0"/>
              </a:rPr>
              <a:t>musei e teatri</a:t>
            </a:r>
          </a:p>
          <a:p>
            <a:pPr eaLnBrk="1" hangingPunct="1"/>
            <a:r>
              <a:rPr lang="it-IT" altLang="it-IT" sz="6000" dirty="0">
                <a:latin typeface="Monotype Corsiva" pitchFamily="66" charset="0"/>
              </a:rPr>
              <a:t>riserve naturali </a:t>
            </a:r>
          </a:p>
          <a:p>
            <a:pPr algn="ctr" eaLnBrk="1" hangingPunct="1"/>
            <a:endParaRPr lang="it-IT" altLang="it-IT" sz="8000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latin typeface="Monotype Corsiva" pitchFamily="66" charset="0"/>
              </a:rPr>
              <a:t>Parco del traffico </a:t>
            </a:r>
          </a:p>
        </p:txBody>
      </p:sp>
      <p:pic>
        <p:nvPicPr>
          <p:cNvPr id="74755" name="Picture 4" descr="IMG_014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0"/>
          <a:stretch/>
        </p:blipFill>
        <p:spPr>
          <a:xfrm>
            <a:off x="971600" y="1556792"/>
            <a:ext cx="6984007" cy="4574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75779" name="Picture 4" descr="DSCN02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8"/>
          <a:stretch/>
        </p:blipFill>
        <p:spPr>
          <a:xfrm>
            <a:off x="899592" y="476672"/>
            <a:ext cx="7344816" cy="62393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mile 1"/>
          <p:cNvSpPr/>
          <p:nvPr/>
        </p:nvSpPr>
        <p:spPr>
          <a:xfrm>
            <a:off x="4716016" y="1916832"/>
            <a:ext cx="576064" cy="5040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mile 2"/>
          <p:cNvSpPr/>
          <p:nvPr/>
        </p:nvSpPr>
        <p:spPr>
          <a:xfrm>
            <a:off x="1907704" y="1124744"/>
            <a:ext cx="718980" cy="6703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SCN003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620688"/>
            <a:ext cx="7560518" cy="5608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SCN005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620688"/>
            <a:ext cx="7128470" cy="5243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mile 1"/>
          <p:cNvSpPr/>
          <p:nvPr/>
        </p:nvSpPr>
        <p:spPr>
          <a:xfrm>
            <a:off x="2555776" y="2651231"/>
            <a:ext cx="576064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mile 2"/>
          <p:cNvSpPr/>
          <p:nvPr/>
        </p:nvSpPr>
        <p:spPr>
          <a:xfrm>
            <a:off x="5557914" y="3501008"/>
            <a:ext cx="576064" cy="5040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/>
          <p:cNvSpPr/>
          <p:nvPr/>
        </p:nvSpPr>
        <p:spPr>
          <a:xfrm>
            <a:off x="4427984" y="1268760"/>
            <a:ext cx="459017" cy="228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7380312" y="1497360"/>
            <a:ext cx="936104" cy="92352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1268760"/>
            <a:ext cx="8424863" cy="3960813"/>
          </a:xfrm>
        </p:spPr>
        <p:txBody>
          <a:bodyPr/>
          <a:lstStyle/>
          <a:p>
            <a:pPr eaLnBrk="1" hangingPunct="1"/>
            <a:r>
              <a:rPr lang="it-IT" altLang="it-IT" sz="7200" dirty="0">
                <a:latin typeface="Monotype Corsiva" pitchFamily="66" charset="0"/>
              </a:rPr>
              <a:t>Autonomia </a:t>
            </a:r>
            <a:br>
              <a:rPr lang="it-IT" altLang="it-IT" sz="7200" dirty="0">
                <a:latin typeface="Monotype Corsiva" pitchFamily="66" charset="0"/>
              </a:rPr>
            </a:br>
            <a:r>
              <a:rPr lang="it-IT" altLang="it-IT" sz="7200" dirty="0">
                <a:latin typeface="Monotype Corsiva" pitchFamily="66" charset="0"/>
              </a:rPr>
              <a:t>e </a:t>
            </a:r>
            <a:br>
              <a:rPr lang="it-IT" altLang="it-IT" sz="7200" dirty="0">
                <a:latin typeface="Monotype Corsiva" pitchFamily="66" charset="0"/>
              </a:rPr>
            </a:br>
            <a:r>
              <a:rPr lang="it-IT" altLang="it-IT" sz="7200" dirty="0">
                <a:latin typeface="Monotype Corsiva" pitchFamily="66" charset="0"/>
              </a:rPr>
              <a:t>socializzazione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gennaio-aprile 2018 2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37467" r="-2475"/>
          <a:stretch/>
        </p:blipFill>
        <p:spPr bwMode="auto">
          <a:xfrm>
            <a:off x="1619671" y="1916832"/>
            <a:ext cx="661878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457200" y="47667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it-IT" altLang="it-IT" dirty="0">
                <a:latin typeface="Monotype Corsiva" pitchFamily="66" charset="0"/>
              </a:rPr>
              <a:t>Auditorium – Settimana della scienza - </a:t>
            </a:r>
            <a:r>
              <a:rPr lang="it-IT" altLang="it-IT" dirty="0" err="1">
                <a:latin typeface="Monotype Corsiva" pitchFamily="66" charset="0"/>
              </a:rPr>
              <a:t>Coding</a:t>
            </a:r>
            <a:endParaRPr lang="it-IT" altLang="it-IT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68623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it-IT" altLang="it-IT" dirty="0">
                <a:latin typeface="Monotype Corsiva" pitchFamily="66" charset="0"/>
              </a:rPr>
              <a:t>Auditorium – Settimana della scienza – </a:t>
            </a:r>
          </a:p>
          <a:p>
            <a:pPr marL="0" indent="0" algn="ctr" eaLnBrk="1" hangingPunct="1">
              <a:buNone/>
            </a:pPr>
            <a:r>
              <a:rPr lang="it-IT" altLang="it-IT" dirty="0">
                <a:latin typeface="Monotype Corsiva" pitchFamily="66" charset="0"/>
              </a:rPr>
              <a:t>‘’Signora delle Comete’’ Dott.ssa Amalia Ercoli </a:t>
            </a:r>
            <a:r>
              <a:rPr lang="it-IT" altLang="it-IT" dirty="0" err="1">
                <a:latin typeface="Monotype Corsiva" pitchFamily="66" charset="0"/>
              </a:rPr>
              <a:t>Finzi</a:t>
            </a:r>
            <a:endParaRPr lang="it-IT" altLang="it-IT" dirty="0">
              <a:latin typeface="Monotype Corsiva" pitchFamily="66" charset="0"/>
            </a:endParaRPr>
          </a:p>
        </p:txBody>
      </p:sp>
      <p:pic>
        <p:nvPicPr>
          <p:cNvPr id="2050" name="Picture 2" descr="C:\Users\Lenovo\Desktop\gennaio-aprile 2018 2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9" r="5241"/>
          <a:stretch/>
        </p:blipFill>
        <p:spPr bwMode="auto">
          <a:xfrm>
            <a:off x="2756079" y="1916832"/>
            <a:ext cx="4378817" cy="459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54804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600" dirty="0">
                <a:latin typeface="Monotype Corsiva" pitchFamily="66" charset="0"/>
              </a:rPr>
              <a:t>I nostri campo scuola :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349080"/>
          </a:xfrm>
        </p:spPr>
        <p:txBody>
          <a:bodyPr/>
          <a:lstStyle/>
          <a:p>
            <a:r>
              <a:rPr lang="it-IT" sz="6000" dirty="0">
                <a:latin typeface="Monotype Corsiva" pitchFamily="66" charset="0"/>
              </a:rPr>
              <a:t>Oriolo Romano </a:t>
            </a:r>
            <a:r>
              <a:rPr lang="it-IT" sz="5400" dirty="0">
                <a:latin typeface="Monotype Corsiva" pitchFamily="66" charset="0"/>
              </a:rPr>
              <a:t>(C.E.M.E.A.)</a:t>
            </a:r>
          </a:p>
          <a:p>
            <a:r>
              <a:rPr lang="it-IT" sz="6000" dirty="0">
                <a:latin typeface="Monotype Corsiva" pitchFamily="66" charset="0"/>
              </a:rPr>
              <a:t>Villa d’ Este</a:t>
            </a:r>
          </a:p>
          <a:p>
            <a:r>
              <a:rPr lang="it-IT" sz="6000" dirty="0">
                <a:latin typeface="Monotype Corsiva" pitchFamily="66" charset="0"/>
              </a:rPr>
              <a:t>Casa Cenci</a:t>
            </a:r>
          </a:p>
          <a:p>
            <a:r>
              <a:rPr lang="it-IT" sz="6000" dirty="0">
                <a:latin typeface="Monotype Corsiva" pitchFamily="66" charset="0"/>
              </a:rPr>
              <a:t>Gli Albori  e ancora altri  </a:t>
            </a:r>
          </a:p>
        </p:txBody>
      </p:sp>
    </p:spTree>
    <p:extLst>
      <p:ext uri="{BB962C8B-B14F-4D97-AF65-F5344CB8AC3E}">
        <p14:creationId xmlns:p14="http://schemas.microsoft.com/office/powerpoint/2010/main" val="2300195134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Segnaposto contenuto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0"/>
          <a:stretch/>
        </p:blipFill>
        <p:spPr>
          <a:xfrm>
            <a:off x="971600" y="908720"/>
            <a:ext cx="6937957" cy="4886002"/>
          </a:xfrm>
        </p:spPr>
      </p:pic>
      <p:sp>
        <p:nvSpPr>
          <p:cNvPr id="2" name="Smile 1"/>
          <p:cNvSpPr/>
          <p:nvPr/>
        </p:nvSpPr>
        <p:spPr>
          <a:xfrm>
            <a:off x="1853541" y="2157291"/>
            <a:ext cx="422804" cy="2880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mile 2"/>
          <p:cNvSpPr/>
          <p:nvPr/>
        </p:nvSpPr>
        <p:spPr>
          <a:xfrm>
            <a:off x="3203848" y="2398201"/>
            <a:ext cx="432048" cy="2880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/>
          <p:cNvSpPr/>
          <p:nvPr/>
        </p:nvSpPr>
        <p:spPr>
          <a:xfrm>
            <a:off x="4597189" y="2130321"/>
            <a:ext cx="432048" cy="2880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5221643" y="2532329"/>
            <a:ext cx="360040" cy="26174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5860302" y="2154560"/>
            <a:ext cx="457200" cy="407809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/>
          <p:cNvSpPr/>
          <p:nvPr/>
        </p:nvSpPr>
        <p:spPr>
          <a:xfrm>
            <a:off x="6317502" y="2358465"/>
            <a:ext cx="774778" cy="43560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DSCN117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836712"/>
            <a:ext cx="6930085" cy="50978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IMG_405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9" r="14211"/>
          <a:stretch/>
        </p:blipFill>
        <p:spPr>
          <a:xfrm>
            <a:off x="2195736" y="1124744"/>
            <a:ext cx="5806579" cy="44972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IMG_1728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b="8237"/>
          <a:stretch/>
        </p:blipFill>
        <p:spPr>
          <a:xfrm>
            <a:off x="1835696" y="836712"/>
            <a:ext cx="5545138" cy="50586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t-IT" dirty="0">
                <a:latin typeface="Monotype Corsiva" pitchFamily="66" charset="0"/>
              </a:rPr>
              <a:t>                  Racconti con l’archeologo </a:t>
            </a:r>
          </a:p>
        </p:txBody>
      </p:sp>
      <p:pic>
        <p:nvPicPr>
          <p:cNvPr id="1026" name="Picture 2" descr="C:\Users\Lenovo\Desktop\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3" b="15736"/>
          <a:stretch/>
        </p:blipFill>
        <p:spPr bwMode="auto">
          <a:xfrm>
            <a:off x="2339752" y="1196752"/>
            <a:ext cx="4107814" cy="48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0220" r="13610"/>
          <a:stretch/>
        </p:blipFill>
        <p:spPr bwMode="auto">
          <a:xfrm>
            <a:off x="1619672" y="1340768"/>
            <a:ext cx="5472608" cy="41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79143"/>
      </p:ext>
    </p:extLst>
  </p:cSld>
  <p:clrMapOvr>
    <a:masterClrMapping/>
  </p:clrMapOvr>
  <p:transition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6600">
                <a:latin typeface="Monotype Corsiva" pitchFamily="66" charset="0"/>
              </a:rPr>
              <a:t>Maria Montessori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068638"/>
            <a:ext cx="8229600" cy="25209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6600">
                <a:latin typeface="Monotype Corsiva" pitchFamily="66" charset="0"/>
              </a:rPr>
              <a:t>“…il suo fine è di produrre </a:t>
            </a:r>
          </a:p>
          <a:p>
            <a:pPr eaLnBrk="1" hangingPunct="1">
              <a:buFontTx/>
              <a:buNone/>
            </a:pPr>
            <a:r>
              <a:rPr lang="it-IT" altLang="it-IT" sz="6600">
                <a:latin typeface="Monotype Corsiva" pitchFamily="66" charset="0"/>
              </a:rPr>
              <a:t>                       l’uomo.”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1728"/>
            <a:ext cx="6949852" cy="478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369440" y="1916832"/>
            <a:ext cx="8424863" cy="1655837"/>
          </a:xfrm>
        </p:spPr>
        <p:txBody>
          <a:bodyPr/>
          <a:lstStyle/>
          <a:p>
            <a:pPr eaLnBrk="1" hangingPunct="1"/>
            <a:r>
              <a:rPr lang="it-IT" altLang="it-IT" sz="7200" dirty="0">
                <a:latin typeface="Monotype Corsiva" pitchFamily="66" charset="0"/>
              </a:rPr>
              <a:t>Attività di Vita Pratica</a:t>
            </a:r>
            <a:br>
              <a:rPr lang="it-IT" altLang="it-IT" sz="7200" dirty="0">
                <a:latin typeface="Monotype Corsiva" pitchFamily="66" charset="0"/>
              </a:rPr>
            </a:br>
            <a:br>
              <a:rPr lang="it-IT" altLang="it-IT" sz="7200" dirty="0">
                <a:latin typeface="Monotype Corsiva" pitchFamily="66" charset="0"/>
              </a:rPr>
            </a:br>
            <a:endParaRPr lang="it-IT" altLang="it-IT" sz="7200" dirty="0">
              <a:latin typeface="Monotype Corsiva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83073" y="2780928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6000" dirty="0">
                <a:latin typeface="Monotype Corsiva" pitchFamily="66" charset="0"/>
              </a:rPr>
              <a:t>Cura della Persona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6000" dirty="0">
                <a:latin typeface="Monotype Corsiva" pitchFamily="66" charset="0"/>
              </a:rPr>
              <a:t>Cura dell’Ambiente</a:t>
            </a:r>
          </a:p>
        </p:txBody>
      </p:sp>
    </p:spTree>
    <p:extLst>
      <p:ext uri="{BB962C8B-B14F-4D97-AF65-F5344CB8AC3E}">
        <p14:creationId xmlns:p14="http://schemas.microsoft.com/office/powerpoint/2010/main" val="21949780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1584</TotalTime>
  <Words>256</Words>
  <Application>Microsoft Office PowerPoint</Application>
  <PresentationFormat>Presentazione su schermo (4:3)</PresentationFormat>
  <Paragraphs>73</Paragraphs>
  <Slides>79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79</vt:i4>
      </vt:variant>
    </vt:vector>
  </HeadingPairs>
  <TitlesOfParts>
    <vt:vector size="82" baseType="lpstr">
      <vt:lpstr>Arial</vt:lpstr>
      <vt:lpstr>Monotype Corsiva</vt:lpstr>
      <vt:lpstr>Struttura predefinita</vt:lpstr>
      <vt:lpstr>ISTITUTO COMPRENSIVO BRUNO MUNARI</vt:lpstr>
      <vt:lpstr>Presentazione standard di PowerPoint</vt:lpstr>
      <vt:lpstr>Ambiente educatore</vt:lpstr>
      <vt:lpstr>Presentazione standard di PowerPoint</vt:lpstr>
      <vt:lpstr>Presentazione standard di PowerPoint</vt:lpstr>
      <vt:lpstr>Presentazione standard di PowerPoint</vt:lpstr>
      <vt:lpstr>Autonomia  e  socializzazione</vt:lpstr>
      <vt:lpstr>Presentazione standard di PowerPoint</vt:lpstr>
      <vt:lpstr>Attività di Vita Pratica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materiale Montessori  per lo sviluppo e la costruzione  del pensiero logico matematico </vt:lpstr>
      <vt:lpstr>Presentazione standard di PowerPoint</vt:lpstr>
      <vt:lpstr>  Materiale Montessori per lo sviluppo del linguaggio   </vt:lpstr>
      <vt:lpstr>Presentazione standard di PowerPoint</vt:lpstr>
      <vt:lpstr>Presentazione standard di PowerPoint</vt:lpstr>
      <vt:lpstr>  Materiale per le osservazioni e le esperienze scientifiche   </vt:lpstr>
      <vt:lpstr>Presentazione standard di PowerPoint</vt:lpstr>
      <vt:lpstr>Presentazione standard di PowerPoint</vt:lpstr>
      <vt:lpstr>Presentazione standard di PowerPoint</vt:lpstr>
      <vt:lpstr>La palestra </vt:lpstr>
      <vt:lpstr>Presentazione standard di PowerPoint</vt:lpstr>
      <vt:lpstr>La Religione Cattolica </vt:lpstr>
      <vt:lpstr>Presentazione standard di PowerPoint</vt:lpstr>
      <vt:lpstr>Presentazione standard di PowerPoint</vt:lpstr>
      <vt:lpstr>Presentazione standard di PowerPoint</vt:lpstr>
      <vt:lpstr>Il giardino  </vt:lpstr>
      <vt:lpstr>Presentazione standard di PowerPoint</vt:lpstr>
      <vt:lpstr>Presentazione standard di PowerPoint</vt:lpstr>
      <vt:lpstr>I Giardini Didattici</vt:lpstr>
      <vt:lpstr>dallo studio …</vt:lpstr>
      <vt:lpstr>alla pratica …</vt:lpstr>
      <vt:lpstr>Giornata del Green Day …</vt:lpstr>
      <vt:lpstr>Presentazione standard di PowerPoint</vt:lpstr>
      <vt:lpstr>Presentazione standard di PowerPoint</vt:lpstr>
      <vt:lpstr>Presentazione standard di PowerPoint</vt:lpstr>
      <vt:lpstr>Pronti con i costumi di scena per la prima</vt:lpstr>
      <vt:lpstr>          Il Progetto Lettura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bambini firmano la loro presenza </vt:lpstr>
      <vt:lpstr>Presentazione standard di PowerPoint</vt:lpstr>
      <vt:lpstr>Parco del traffico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nostri campo scuola 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Maria Montessori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mickol</dc:creator>
  <cp:lastModifiedBy>user</cp:lastModifiedBy>
  <cp:revision>213</cp:revision>
  <dcterms:created xsi:type="dcterms:W3CDTF">2007-12-08T13:49:02Z</dcterms:created>
  <dcterms:modified xsi:type="dcterms:W3CDTF">2019-01-10T09:06:12Z</dcterms:modified>
</cp:coreProperties>
</file>