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4" r:id="rId7"/>
    <p:sldId id="261" r:id="rId8"/>
    <p:sldId id="262" r:id="rId9"/>
    <p:sldId id="263" r:id="rId10"/>
    <p:sldId id="265" r:id="rId1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23" autoAdjust="0"/>
    <p:restoredTop sz="94660"/>
  </p:normalViewPr>
  <p:slideViewPr>
    <p:cSldViewPr snapToGrid="0">
      <p:cViewPr varScale="1">
        <p:scale>
          <a:sx n="114" d="100"/>
          <a:sy n="114" d="100"/>
        </p:scale>
        <p:origin x="36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B4E4076-FF70-4069-8050-F478F9ACFBFC}"/>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D20C3449-4542-4A8D-8B3E-D62A6257F2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230B7FA3-8879-4C3A-9562-AC0392961EB2}"/>
              </a:ext>
            </a:extLst>
          </p:cNvPr>
          <p:cNvSpPr>
            <a:spLocks noGrp="1"/>
          </p:cNvSpPr>
          <p:nvPr>
            <p:ph type="dt" sz="half" idx="10"/>
          </p:nvPr>
        </p:nvSpPr>
        <p:spPr/>
        <p:txBody>
          <a:bodyPr/>
          <a:lstStyle/>
          <a:p>
            <a:fld id="{F1828024-78E0-4ECE-B2DF-A288F854DC50}" type="datetimeFigureOut">
              <a:rPr lang="it-IT" smtClean="0"/>
              <a:t>18/06/19</a:t>
            </a:fld>
            <a:endParaRPr lang="it-IT"/>
          </a:p>
        </p:txBody>
      </p:sp>
      <p:sp>
        <p:nvSpPr>
          <p:cNvPr id="5" name="Segnaposto piè di pagina 4">
            <a:extLst>
              <a:ext uri="{FF2B5EF4-FFF2-40B4-BE49-F238E27FC236}">
                <a16:creationId xmlns:a16="http://schemas.microsoft.com/office/drawing/2014/main" id="{101055E1-614D-4984-8DA1-736C9AC126F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5571EDA-453D-4AF7-9BA5-A1827E1717B2}"/>
              </a:ext>
            </a:extLst>
          </p:cNvPr>
          <p:cNvSpPr>
            <a:spLocks noGrp="1"/>
          </p:cNvSpPr>
          <p:nvPr>
            <p:ph type="sldNum" sz="quarter" idx="12"/>
          </p:nvPr>
        </p:nvSpPr>
        <p:spPr/>
        <p:txBody>
          <a:bodyPr/>
          <a:lstStyle/>
          <a:p>
            <a:fld id="{F49F6EF4-2C32-4E5D-A4D4-30F7938894A8}" type="slidenum">
              <a:rPr lang="it-IT" smtClean="0"/>
              <a:t>‹N›</a:t>
            </a:fld>
            <a:endParaRPr lang="it-IT"/>
          </a:p>
        </p:txBody>
      </p:sp>
    </p:spTree>
    <p:extLst>
      <p:ext uri="{BB962C8B-B14F-4D97-AF65-F5344CB8AC3E}">
        <p14:creationId xmlns:p14="http://schemas.microsoft.com/office/powerpoint/2010/main" val="3454584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56462B1-D1CE-4F65-B079-FBCBCF488217}"/>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754356DC-8DB2-4AB2-B955-62D2F47CEDA3}"/>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435AB44-9059-400E-B189-FD9955434AEE}"/>
              </a:ext>
            </a:extLst>
          </p:cNvPr>
          <p:cNvSpPr>
            <a:spLocks noGrp="1"/>
          </p:cNvSpPr>
          <p:nvPr>
            <p:ph type="dt" sz="half" idx="10"/>
          </p:nvPr>
        </p:nvSpPr>
        <p:spPr/>
        <p:txBody>
          <a:bodyPr/>
          <a:lstStyle/>
          <a:p>
            <a:fld id="{F1828024-78E0-4ECE-B2DF-A288F854DC50}" type="datetimeFigureOut">
              <a:rPr lang="it-IT" smtClean="0"/>
              <a:t>18/06/19</a:t>
            </a:fld>
            <a:endParaRPr lang="it-IT"/>
          </a:p>
        </p:txBody>
      </p:sp>
      <p:sp>
        <p:nvSpPr>
          <p:cNvPr id="5" name="Segnaposto piè di pagina 4">
            <a:extLst>
              <a:ext uri="{FF2B5EF4-FFF2-40B4-BE49-F238E27FC236}">
                <a16:creationId xmlns:a16="http://schemas.microsoft.com/office/drawing/2014/main" id="{D07F120B-45EC-4051-935E-F40E7FFDE38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658E81C-52B5-4698-BB65-19B73EB901AE}"/>
              </a:ext>
            </a:extLst>
          </p:cNvPr>
          <p:cNvSpPr>
            <a:spLocks noGrp="1"/>
          </p:cNvSpPr>
          <p:nvPr>
            <p:ph type="sldNum" sz="quarter" idx="12"/>
          </p:nvPr>
        </p:nvSpPr>
        <p:spPr/>
        <p:txBody>
          <a:bodyPr/>
          <a:lstStyle/>
          <a:p>
            <a:fld id="{F49F6EF4-2C32-4E5D-A4D4-30F7938894A8}" type="slidenum">
              <a:rPr lang="it-IT" smtClean="0"/>
              <a:t>‹N›</a:t>
            </a:fld>
            <a:endParaRPr lang="it-IT"/>
          </a:p>
        </p:txBody>
      </p:sp>
    </p:spTree>
    <p:extLst>
      <p:ext uri="{BB962C8B-B14F-4D97-AF65-F5344CB8AC3E}">
        <p14:creationId xmlns:p14="http://schemas.microsoft.com/office/powerpoint/2010/main" val="1835912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7C4BCB52-4D14-408E-8722-E3DEC0F4A2A7}"/>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0A76F858-10FD-448D-B72F-71A00B3ED7F3}"/>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8BEC55C-3784-4C77-BD66-1F7385943606}"/>
              </a:ext>
            </a:extLst>
          </p:cNvPr>
          <p:cNvSpPr>
            <a:spLocks noGrp="1"/>
          </p:cNvSpPr>
          <p:nvPr>
            <p:ph type="dt" sz="half" idx="10"/>
          </p:nvPr>
        </p:nvSpPr>
        <p:spPr/>
        <p:txBody>
          <a:bodyPr/>
          <a:lstStyle/>
          <a:p>
            <a:fld id="{F1828024-78E0-4ECE-B2DF-A288F854DC50}" type="datetimeFigureOut">
              <a:rPr lang="it-IT" smtClean="0"/>
              <a:t>18/06/19</a:t>
            </a:fld>
            <a:endParaRPr lang="it-IT"/>
          </a:p>
        </p:txBody>
      </p:sp>
      <p:sp>
        <p:nvSpPr>
          <p:cNvPr id="5" name="Segnaposto piè di pagina 4">
            <a:extLst>
              <a:ext uri="{FF2B5EF4-FFF2-40B4-BE49-F238E27FC236}">
                <a16:creationId xmlns:a16="http://schemas.microsoft.com/office/drawing/2014/main" id="{A5B09892-96B7-4767-87F0-4D1FAA0FCF4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FA0E02B-8351-473E-8499-C0916F788B52}"/>
              </a:ext>
            </a:extLst>
          </p:cNvPr>
          <p:cNvSpPr>
            <a:spLocks noGrp="1"/>
          </p:cNvSpPr>
          <p:nvPr>
            <p:ph type="sldNum" sz="quarter" idx="12"/>
          </p:nvPr>
        </p:nvSpPr>
        <p:spPr/>
        <p:txBody>
          <a:bodyPr/>
          <a:lstStyle/>
          <a:p>
            <a:fld id="{F49F6EF4-2C32-4E5D-A4D4-30F7938894A8}" type="slidenum">
              <a:rPr lang="it-IT" smtClean="0"/>
              <a:t>‹N›</a:t>
            </a:fld>
            <a:endParaRPr lang="it-IT"/>
          </a:p>
        </p:txBody>
      </p:sp>
    </p:spTree>
    <p:extLst>
      <p:ext uri="{BB962C8B-B14F-4D97-AF65-F5344CB8AC3E}">
        <p14:creationId xmlns:p14="http://schemas.microsoft.com/office/powerpoint/2010/main" val="18825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7C2D618-E7F6-4643-817B-B137FC87577C}"/>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914BA3A-50F1-48FA-B2E6-4CE8EC43C65E}"/>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4259469-3930-4BB7-A4F8-B6470A09B038}"/>
              </a:ext>
            </a:extLst>
          </p:cNvPr>
          <p:cNvSpPr>
            <a:spLocks noGrp="1"/>
          </p:cNvSpPr>
          <p:nvPr>
            <p:ph type="dt" sz="half" idx="10"/>
          </p:nvPr>
        </p:nvSpPr>
        <p:spPr/>
        <p:txBody>
          <a:bodyPr/>
          <a:lstStyle/>
          <a:p>
            <a:fld id="{F1828024-78E0-4ECE-B2DF-A288F854DC50}" type="datetimeFigureOut">
              <a:rPr lang="it-IT" smtClean="0"/>
              <a:t>18/06/19</a:t>
            </a:fld>
            <a:endParaRPr lang="it-IT"/>
          </a:p>
        </p:txBody>
      </p:sp>
      <p:sp>
        <p:nvSpPr>
          <p:cNvPr id="5" name="Segnaposto piè di pagina 4">
            <a:extLst>
              <a:ext uri="{FF2B5EF4-FFF2-40B4-BE49-F238E27FC236}">
                <a16:creationId xmlns:a16="http://schemas.microsoft.com/office/drawing/2014/main" id="{5ED352F1-A428-46F0-9C33-35AAF3AB98A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0621C72-F1F5-4222-AF86-51E619A4A8E9}"/>
              </a:ext>
            </a:extLst>
          </p:cNvPr>
          <p:cNvSpPr>
            <a:spLocks noGrp="1"/>
          </p:cNvSpPr>
          <p:nvPr>
            <p:ph type="sldNum" sz="quarter" idx="12"/>
          </p:nvPr>
        </p:nvSpPr>
        <p:spPr/>
        <p:txBody>
          <a:bodyPr/>
          <a:lstStyle/>
          <a:p>
            <a:fld id="{F49F6EF4-2C32-4E5D-A4D4-30F7938894A8}" type="slidenum">
              <a:rPr lang="it-IT" smtClean="0"/>
              <a:t>‹N›</a:t>
            </a:fld>
            <a:endParaRPr lang="it-IT"/>
          </a:p>
        </p:txBody>
      </p:sp>
    </p:spTree>
    <p:extLst>
      <p:ext uri="{BB962C8B-B14F-4D97-AF65-F5344CB8AC3E}">
        <p14:creationId xmlns:p14="http://schemas.microsoft.com/office/powerpoint/2010/main" val="3208656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009B13A-850D-48E1-8ADB-886F2105D813}"/>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343E8EBF-00C4-4E83-A632-DC52D9D7E3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ED31569E-2A6A-4B37-B1E0-B4E967CA87AB}"/>
              </a:ext>
            </a:extLst>
          </p:cNvPr>
          <p:cNvSpPr>
            <a:spLocks noGrp="1"/>
          </p:cNvSpPr>
          <p:nvPr>
            <p:ph type="dt" sz="half" idx="10"/>
          </p:nvPr>
        </p:nvSpPr>
        <p:spPr/>
        <p:txBody>
          <a:bodyPr/>
          <a:lstStyle/>
          <a:p>
            <a:fld id="{F1828024-78E0-4ECE-B2DF-A288F854DC50}" type="datetimeFigureOut">
              <a:rPr lang="it-IT" smtClean="0"/>
              <a:t>18/06/19</a:t>
            </a:fld>
            <a:endParaRPr lang="it-IT"/>
          </a:p>
        </p:txBody>
      </p:sp>
      <p:sp>
        <p:nvSpPr>
          <p:cNvPr id="5" name="Segnaposto piè di pagina 4">
            <a:extLst>
              <a:ext uri="{FF2B5EF4-FFF2-40B4-BE49-F238E27FC236}">
                <a16:creationId xmlns:a16="http://schemas.microsoft.com/office/drawing/2014/main" id="{E9EA1220-FC60-4C31-81B2-AEF76199088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E4D3228-7A86-400D-BD31-875485F580F4}"/>
              </a:ext>
            </a:extLst>
          </p:cNvPr>
          <p:cNvSpPr>
            <a:spLocks noGrp="1"/>
          </p:cNvSpPr>
          <p:nvPr>
            <p:ph type="sldNum" sz="quarter" idx="12"/>
          </p:nvPr>
        </p:nvSpPr>
        <p:spPr/>
        <p:txBody>
          <a:bodyPr/>
          <a:lstStyle/>
          <a:p>
            <a:fld id="{F49F6EF4-2C32-4E5D-A4D4-30F7938894A8}" type="slidenum">
              <a:rPr lang="it-IT" smtClean="0"/>
              <a:t>‹N›</a:t>
            </a:fld>
            <a:endParaRPr lang="it-IT"/>
          </a:p>
        </p:txBody>
      </p:sp>
    </p:spTree>
    <p:extLst>
      <p:ext uri="{BB962C8B-B14F-4D97-AF65-F5344CB8AC3E}">
        <p14:creationId xmlns:p14="http://schemas.microsoft.com/office/powerpoint/2010/main" val="3742308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D26C550-29C4-45E5-949B-EFA1B7CA5E15}"/>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FCF8401-4EEE-4283-9248-A3A2E219D86B}"/>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E32269D1-ACFA-4D2A-A4A4-4202D0D7EE04}"/>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9D9E3C25-3C81-43BD-967F-4776E9EB9779}"/>
              </a:ext>
            </a:extLst>
          </p:cNvPr>
          <p:cNvSpPr>
            <a:spLocks noGrp="1"/>
          </p:cNvSpPr>
          <p:nvPr>
            <p:ph type="dt" sz="half" idx="10"/>
          </p:nvPr>
        </p:nvSpPr>
        <p:spPr/>
        <p:txBody>
          <a:bodyPr/>
          <a:lstStyle/>
          <a:p>
            <a:fld id="{F1828024-78E0-4ECE-B2DF-A288F854DC50}" type="datetimeFigureOut">
              <a:rPr lang="it-IT" smtClean="0"/>
              <a:t>18/06/19</a:t>
            </a:fld>
            <a:endParaRPr lang="it-IT"/>
          </a:p>
        </p:txBody>
      </p:sp>
      <p:sp>
        <p:nvSpPr>
          <p:cNvPr id="6" name="Segnaposto piè di pagina 5">
            <a:extLst>
              <a:ext uri="{FF2B5EF4-FFF2-40B4-BE49-F238E27FC236}">
                <a16:creationId xmlns:a16="http://schemas.microsoft.com/office/drawing/2014/main" id="{63099EE2-1410-4419-A1F3-DAB6672FB0D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CE6ED4E2-91CD-415E-967D-C560862F4369}"/>
              </a:ext>
            </a:extLst>
          </p:cNvPr>
          <p:cNvSpPr>
            <a:spLocks noGrp="1"/>
          </p:cNvSpPr>
          <p:nvPr>
            <p:ph type="sldNum" sz="quarter" idx="12"/>
          </p:nvPr>
        </p:nvSpPr>
        <p:spPr/>
        <p:txBody>
          <a:bodyPr/>
          <a:lstStyle/>
          <a:p>
            <a:fld id="{F49F6EF4-2C32-4E5D-A4D4-30F7938894A8}" type="slidenum">
              <a:rPr lang="it-IT" smtClean="0"/>
              <a:t>‹N›</a:t>
            </a:fld>
            <a:endParaRPr lang="it-IT"/>
          </a:p>
        </p:txBody>
      </p:sp>
    </p:spTree>
    <p:extLst>
      <p:ext uri="{BB962C8B-B14F-4D97-AF65-F5344CB8AC3E}">
        <p14:creationId xmlns:p14="http://schemas.microsoft.com/office/powerpoint/2010/main" val="751423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C35679-674D-49A4-B172-11005517B636}"/>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B86D36F6-729B-4BA4-9A2D-C6F3A5DD49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3DAA7F60-B4B3-4C00-9CCE-0EBD345DA142}"/>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A8AAB3F1-AAC2-49D6-8BC3-519F303BC2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D0D5C46B-BE42-4E7C-B23C-CFA41D2B7332}"/>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DCC3C18E-E2C8-4D0F-8CB6-DF30863CE59A}"/>
              </a:ext>
            </a:extLst>
          </p:cNvPr>
          <p:cNvSpPr>
            <a:spLocks noGrp="1"/>
          </p:cNvSpPr>
          <p:nvPr>
            <p:ph type="dt" sz="half" idx="10"/>
          </p:nvPr>
        </p:nvSpPr>
        <p:spPr/>
        <p:txBody>
          <a:bodyPr/>
          <a:lstStyle/>
          <a:p>
            <a:fld id="{F1828024-78E0-4ECE-B2DF-A288F854DC50}" type="datetimeFigureOut">
              <a:rPr lang="it-IT" smtClean="0"/>
              <a:t>18/06/19</a:t>
            </a:fld>
            <a:endParaRPr lang="it-IT"/>
          </a:p>
        </p:txBody>
      </p:sp>
      <p:sp>
        <p:nvSpPr>
          <p:cNvPr id="8" name="Segnaposto piè di pagina 7">
            <a:extLst>
              <a:ext uri="{FF2B5EF4-FFF2-40B4-BE49-F238E27FC236}">
                <a16:creationId xmlns:a16="http://schemas.microsoft.com/office/drawing/2014/main" id="{68030351-B287-4A14-ADA2-AEDA208EFB0B}"/>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A9C7D3FE-8F03-43DA-8997-9FD676FA5726}"/>
              </a:ext>
            </a:extLst>
          </p:cNvPr>
          <p:cNvSpPr>
            <a:spLocks noGrp="1"/>
          </p:cNvSpPr>
          <p:nvPr>
            <p:ph type="sldNum" sz="quarter" idx="12"/>
          </p:nvPr>
        </p:nvSpPr>
        <p:spPr/>
        <p:txBody>
          <a:bodyPr/>
          <a:lstStyle/>
          <a:p>
            <a:fld id="{F49F6EF4-2C32-4E5D-A4D4-30F7938894A8}" type="slidenum">
              <a:rPr lang="it-IT" smtClean="0"/>
              <a:t>‹N›</a:t>
            </a:fld>
            <a:endParaRPr lang="it-IT"/>
          </a:p>
        </p:txBody>
      </p:sp>
    </p:spTree>
    <p:extLst>
      <p:ext uri="{BB962C8B-B14F-4D97-AF65-F5344CB8AC3E}">
        <p14:creationId xmlns:p14="http://schemas.microsoft.com/office/powerpoint/2010/main" val="3030475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BDFDD9-11E0-4819-809F-CAD1157D5F64}"/>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C36B7F5A-0C35-4341-90C8-894F3B2F7809}"/>
              </a:ext>
            </a:extLst>
          </p:cNvPr>
          <p:cNvSpPr>
            <a:spLocks noGrp="1"/>
          </p:cNvSpPr>
          <p:nvPr>
            <p:ph type="dt" sz="half" idx="10"/>
          </p:nvPr>
        </p:nvSpPr>
        <p:spPr/>
        <p:txBody>
          <a:bodyPr/>
          <a:lstStyle/>
          <a:p>
            <a:fld id="{F1828024-78E0-4ECE-B2DF-A288F854DC50}" type="datetimeFigureOut">
              <a:rPr lang="it-IT" smtClean="0"/>
              <a:t>18/06/19</a:t>
            </a:fld>
            <a:endParaRPr lang="it-IT"/>
          </a:p>
        </p:txBody>
      </p:sp>
      <p:sp>
        <p:nvSpPr>
          <p:cNvPr id="4" name="Segnaposto piè di pagina 3">
            <a:extLst>
              <a:ext uri="{FF2B5EF4-FFF2-40B4-BE49-F238E27FC236}">
                <a16:creationId xmlns:a16="http://schemas.microsoft.com/office/drawing/2014/main" id="{88F1634B-B991-45BC-A1CE-D78B6CEE85BB}"/>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D841225E-4ECA-4CEA-8768-5885092B23F7}"/>
              </a:ext>
            </a:extLst>
          </p:cNvPr>
          <p:cNvSpPr>
            <a:spLocks noGrp="1"/>
          </p:cNvSpPr>
          <p:nvPr>
            <p:ph type="sldNum" sz="quarter" idx="12"/>
          </p:nvPr>
        </p:nvSpPr>
        <p:spPr/>
        <p:txBody>
          <a:bodyPr/>
          <a:lstStyle/>
          <a:p>
            <a:fld id="{F49F6EF4-2C32-4E5D-A4D4-30F7938894A8}" type="slidenum">
              <a:rPr lang="it-IT" smtClean="0"/>
              <a:t>‹N›</a:t>
            </a:fld>
            <a:endParaRPr lang="it-IT"/>
          </a:p>
        </p:txBody>
      </p:sp>
    </p:spTree>
    <p:extLst>
      <p:ext uri="{BB962C8B-B14F-4D97-AF65-F5344CB8AC3E}">
        <p14:creationId xmlns:p14="http://schemas.microsoft.com/office/powerpoint/2010/main" val="2510051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CA408F86-6A4F-40CF-A00D-078814741005}"/>
              </a:ext>
            </a:extLst>
          </p:cNvPr>
          <p:cNvSpPr>
            <a:spLocks noGrp="1"/>
          </p:cNvSpPr>
          <p:nvPr>
            <p:ph type="dt" sz="half" idx="10"/>
          </p:nvPr>
        </p:nvSpPr>
        <p:spPr/>
        <p:txBody>
          <a:bodyPr/>
          <a:lstStyle/>
          <a:p>
            <a:fld id="{F1828024-78E0-4ECE-B2DF-A288F854DC50}" type="datetimeFigureOut">
              <a:rPr lang="it-IT" smtClean="0"/>
              <a:t>18/06/19</a:t>
            </a:fld>
            <a:endParaRPr lang="it-IT"/>
          </a:p>
        </p:txBody>
      </p:sp>
      <p:sp>
        <p:nvSpPr>
          <p:cNvPr id="3" name="Segnaposto piè di pagina 2">
            <a:extLst>
              <a:ext uri="{FF2B5EF4-FFF2-40B4-BE49-F238E27FC236}">
                <a16:creationId xmlns:a16="http://schemas.microsoft.com/office/drawing/2014/main" id="{96E6FFE0-73EF-41BD-8B3A-7F7484D7A45E}"/>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28A4074A-48D2-4388-8737-64DE13C3F660}"/>
              </a:ext>
            </a:extLst>
          </p:cNvPr>
          <p:cNvSpPr>
            <a:spLocks noGrp="1"/>
          </p:cNvSpPr>
          <p:nvPr>
            <p:ph type="sldNum" sz="quarter" idx="12"/>
          </p:nvPr>
        </p:nvSpPr>
        <p:spPr/>
        <p:txBody>
          <a:bodyPr/>
          <a:lstStyle/>
          <a:p>
            <a:fld id="{F49F6EF4-2C32-4E5D-A4D4-30F7938894A8}" type="slidenum">
              <a:rPr lang="it-IT" smtClean="0"/>
              <a:t>‹N›</a:t>
            </a:fld>
            <a:endParaRPr lang="it-IT"/>
          </a:p>
        </p:txBody>
      </p:sp>
    </p:spTree>
    <p:extLst>
      <p:ext uri="{BB962C8B-B14F-4D97-AF65-F5344CB8AC3E}">
        <p14:creationId xmlns:p14="http://schemas.microsoft.com/office/powerpoint/2010/main" val="1758134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4676936-4015-44E7-A614-CAB93DEBA99E}"/>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9F0ECDE-9164-469E-9CB0-FD224D93EF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B41D5E2E-765F-454B-9BCD-17A7A48129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52D5948D-D0E0-4A34-BDC1-50B1CB8F859E}"/>
              </a:ext>
            </a:extLst>
          </p:cNvPr>
          <p:cNvSpPr>
            <a:spLocks noGrp="1"/>
          </p:cNvSpPr>
          <p:nvPr>
            <p:ph type="dt" sz="half" idx="10"/>
          </p:nvPr>
        </p:nvSpPr>
        <p:spPr/>
        <p:txBody>
          <a:bodyPr/>
          <a:lstStyle/>
          <a:p>
            <a:fld id="{F1828024-78E0-4ECE-B2DF-A288F854DC50}" type="datetimeFigureOut">
              <a:rPr lang="it-IT" smtClean="0"/>
              <a:t>18/06/19</a:t>
            </a:fld>
            <a:endParaRPr lang="it-IT"/>
          </a:p>
        </p:txBody>
      </p:sp>
      <p:sp>
        <p:nvSpPr>
          <p:cNvPr id="6" name="Segnaposto piè di pagina 5">
            <a:extLst>
              <a:ext uri="{FF2B5EF4-FFF2-40B4-BE49-F238E27FC236}">
                <a16:creationId xmlns:a16="http://schemas.microsoft.com/office/drawing/2014/main" id="{B50DBC31-D1BC-4F2C-B3BB-74981F1162F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39C8BEB8-2D9D-406C-918D-A07E20EB0C67}"/>
              </a:ext>
            </a:extLst>
          </p:cNvPr>
          <p:cNvSpPr>
            <a:spLocks noGrp="1"/>
          </p:cNvSpPr>
          <p:nvPr>
            <p:ph type="sldNum" sz="quarter" idx="12"/>
          </p:nvPr>
        </p:nvSpPr>
        <p:spPr/>
        <p:txBody>
          <a:bodyPr/>
          <a:lstStyle/>
          <a:p>
            <a:fld id="{F49F6EF4-2C32-4E5D-A4D4-30F7938894A8}" type="slidenum">
              <a:rPr lang="it-IT" smtClean="0"/>
              <a:t>‹N›</a:t>
            </a:fld>
            <a:endParaRPr lang="it-IT"/>
          </a:p>
        </p:txBody>
      </p:sp>
    </p:spTree>
    <p:extLst>
      <p:ext uri="{BB962C8B-B14F-4D97-AF65-F5344CB8AC3E}">
        <p14:creationId xmlns:p14="http://schemas.microsoft.com/office/powerpoint/2010/main" val="3826224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6FC02D6-4EFA-4BF7-BD9A-20EB2F2C354E}"/>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FC82B75F-C3BB-4D01-A753-4BDEC79D8D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D489117D-ED0B-4F4A-9AFC-8C42D0B32C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B2EE7891-6E77-43DD-8D30-D0768F7B45F3}"/>
              </a:ext>
            </a:extLst>
          </p:cNvPr>
          <p:cNvSpPr>
            <a:spLocks noGrp="1"/>
          </p:cNvSpPr>
          <p:nvPr>
            <p:ph type="dt" sz="half" idx="10"/>
          </p:nvPr>
        </p:nvSpPr>
        <p:spPr/>
        <p:txBody>
          <a:bodyPr/>
          <a:lstStyle/>
          <a:p>
            <a:fld id="{F1828024-78E0-4ECE-B2DF-A288F854DC50}" type="datetimeFigureOut">
              <a:rPr lang="it-IT" smtClean="0"/>
              <a:t>18/06/19</a:t>
            </a:fld>
            <a:endParaRPr lang="it-IT"/>
          </a:p>
        </p:txBody>
      </p:sp>
      <p:sp>
        <p:nvSpPr>
          <p:cNvPr id="6" name="Segnaposto piè di pagina 5">
            <a:extLst>
              <a:ext uri="{FF2B5EF4-FFF2-40B4-BE49-F238E27FC236}">
                <a16:creationId xmlns:a16="http://schemas.microsoft.com/office/drawing/2014/main" id="{6BB98162-B818-41C0-8E1D-768E87EC9C3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79686A97-16BB-4E05-BDC6-15066D1FE240}"/>
              </a:ext>
            </a:extLst>
          </p:cNvPr>
          <p:cNvSpPr>
            <a:spLocks noGrp="1"/>
          </p:cNvSpPr>
          <p:nvPr>
            <p:ph type="sldNum" sz="quarter" idx="12"/>
          </p:nvPr>
        </p:nvSpPr>
        <p:spPr/>
        <p:txBody>
          <a:bodyPr/>
          <a:lstStyle/>
          <a:p>
            <a:fld id="{F49F6EF4-2C32-4E5D-A4D4-30F7938894A8}" type="slidenum">
              <a:rPr lang="it-IT" smtClean="0"/>
              <a:t>‹N›</a:t>
            </a:fld>
            <a:endParaRPr lang="it-IT"/>
          </a:p>
        </p:txBody>
      </p:sp>
    </p:spTree>
    <p:extLst>
      <p:ext uri="{BB962C8B-B14F-4D97-AF65-F5344CB8AC3E}">
        <p14:creationId xmlns:p14="http://schemas.microsoft.com/office/powerpoint/2010/main" val="2768289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CF7B598E-0DC3-4FCF-A56D-34293789D7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65A0B639-A351-4829-AB7E-A037EA8ED1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A15E95F-9650-4817-903A-CEF6854C23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828024-78E0-4ECE-B2DF-A288F854DC50}" type="datetimeFigureOut">
              <a:rPr lang="it-IT" smtClean="0"/>
              <a:t>18/06/19</a:t>
            </a:fld>
            <a:endParaRPr lang="it-IT"/>
          </a:p>
        </p:txBody>
      </p:sp>
      <p:sp>
        <p:nvSpPr>
          <p:cNvPr id="5" name="Segnaposto piè di pagina 4">
            <a:extLst>
              <a:ext uri="{FF2B5EF4-FFF2-40B4-BE49-F238E27FC236}">
                <a16:creationId xmlns:a16="http://schemas.microsoft.com/office/drawing/2014/main" id="{22AAA24A-5B2B-42CB-BAE4-BBE0EFF3A0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79AFD160-53D3-4EC7-AD65-5A803C1ABE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9F6EF4-2C32-4E5D-A4D4-30F7938894A8}" type="slidenum">
              <a:rPr lang="it-IT" smtClean="0"/>
              <a:t>‹N›</a:t>
            </a:fld>
            <a:endParaRPr lang="it-IT"/>
          </a:p>
        </p:txBody>
      </p:sp>
    </p:spTree>
    <p:extLst>
      <p:ext uri="{BB962C8B-B14F-4D97-AF65-F5344CB8AC3E}">
        <p14:creationId xmlns:p14="http://schemas.microsoft.com/office/powerpoint/2010/main" val="35200794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9A1CFF0-79B0-4C87-8D20-03FFA87BC626}"/>
              </a:ext>
            </a:extLst>
          </p:cNvPr>
          <p:cNvSpPr>
            <a:spLocks noGrp="1"/>
          </p:cNvSpPr>
          <p:nvPr>
            <p:ph type="ctrTitle"/>
          </p:nvPr>
        </p:nvSpPr>
        <p:spPr>
          <a:xfrm>
            <a:off x="1080116" y="194074"/>
            <a:ext cx="9144000" cy="1655763"/>
          </a:xfrm>
        </p:spPr>
        <p:txBody>
          <a:bodyPr>
            <a:normAutofit/>
          </a:bodyPr>
          <a:lstStyle/>
          <a:p>
            <a:r>
              <a:rPr lang="it-IT" sz="3200" b="1" dirty="0">
                <a:solidFill>
                  <a:srgbClr val="FF0000"/>
                </a:solidFill>
              </a:rPr>
              <a:t>Energia Marina (Energia Rinnovabile)</a:t>
            </a:r>
          </a:p>
        </p:txBody>
      </p:sp>
      <p:sp>
        <p:nvSpPr>
          <p:cNvPr id="3" name="Sottotitolo 2">
            <a:extLst>
              <a:ext uri="{FF2B5EF4-FFF2-40B4-BE49-F238E27FC236}">
                <a16:creationId xmlns:a16="http://schemas.microsoft.com/office/drawing/2014/main" id="{88F634AA-484C-49D4-99E6-793FE9044D31}"/>
              </a:ext>
            </a:extLst>
          </p:cNvPr>
          <p:cNvSpPr>
            <a:spLocks noGrp="1"/>
          </p:cNvSpPr>
          <p:nvPr>
            <p:ph type="subTitle" idx="1"/>
          </p:nvPr>
        </p:nvSpPr>
        <p:spPr>
          <a:xfrm>
            <a:off x="991340" y="1849837"/>
            <a:ext cx="9144000" cy="1655762"/>
          </a:xfrm>
        </p:spPr>
        <p:txBody>
          <a:bodyPr>
            <a:normAutofit/>
          </a:bodyPr>
          <a:lstStyle/>
          <a:p>
            <a:r>
              <a:rPr lang="it-IT" sz="1800" dirty="0"/>
              <a:t>Di Sara &amp; Matteo</a:t>
            </a:r>
          </a:p>
        </p:txBody>
      </p:sp>
      <p:pic>
        <p:nvPicPr>
          <p:cNvPr id="4" name="Immagine 3">
            <a:extLst>
              <a:ext uri="{FF2B5EF4-FFF2-40B4-BE49-F238E27FC236}">
                <a16:creationId xmlns:a16="http://schemas.microsoft.com/office/drawing/2014/main" id="{5CBA3AEA-C75A-4B59-9342-6D7F2F6F7CF7}"/>
              </a:ext>
            </a:extLst>
          </p:cNvPr>
          <p:cNvPicPr>
            <a:picLocks noChangeAspect="1"/>
          </p:cNvPicPr>
          <p:nvPr/>
        </p:nvPicPr>
        <p:blipFill>
          <a:blip r:embed="rId2"/>
          <a:stretch>
            <a:fillRect/>
          </a:stretch>
        </p:blipFill>
        <p:spPr>
          <a:xfrm>
            <a:off x="2805344" y="2552699"/>
            <a:ext cx="5805996" cy="3555138"/>
          </a:xfrm>
          <a:prstGeom prst="rect">
            <a:avLst/>
          </a:prstGeom>
        </p:spPr>
      </p:pic>
    </p:spTree>
    <p:extLst>
      <p:ext uri="{BB962C8B-B14F-4D97-AF65-F5344CB8AC3E}">
        <p14:creationId xmlns:p14="http://schemas.microsoft.com/office/powerpoint/2010/main" val="409758269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33B0A89-0436-4192-BF02-B5A8417D7912}"/>
              </a:ext>
            </a:extLst>
          </p:cNvPr>
          <p:cNvSpPr>
            <a:spLocks noGrp="1"/>
          </p:cNvSpPr>
          <p:nvPr>
            <p:ph idx="1"/>
          </p:nvPr>
        </p:nvSpPr>
        <p:spPr>
          <a:xfrm>
            <a:off x="412072" y="361765"/>
            <a:ext cx="10515600" cy="5439595"/>
          </a:xfrm>
        </p:spPr>
        <p:txBody>
          <a:bodyPr>
            <a:noAutofit/>
          </a:bodyPr>
          <a:lstStyle/>
          <a:p>
            <a:r>
              <a:rPr lang="it-IT" sz="2400" b="1" dirty="0"/>
              <a:t>Sistemi a ondata</a:t>
            </a:r>
            <a:r>
              <a:rPr lang="it-IT" sz="2400" dirty="0"/>
              <a:t>. Sono simili al generatore a colonna, ma la sacca d’aria è ancorata al fondo come una boa, e il turbogeneratore risiede sopra questa sacca.</a:t>
            </a:r>
          </a:p>
          <a:p>
            <a:r>
              <a:rPr lang="it-IT" sz="2400" b="1" dirty="0"/>
              <a:t>Sistemi basati sull’ampiezza dell’onda</a:t>
            </a:r>
            <a:r>
              <a:rPr lang="it-IT" sz="2400" dirty="0"/>
              <a:t>. Questi sono i sistemi più particolari: richiedono diversi elementi che in base alla loro inclinazione dipendente dal moto ondoso, sono collegati a un generatore e trasformano il flusso cinetico in energia elettrica</a:t>
            </a:r>
          </a:p>
          <a:p>
            <a:r>
              <a:rPr lang="it-IT" sz="2400" b="1" dirty="0"/>
              <a:t>Sistemi basati sul principio di Archimede</a:t>
            </a:r>
            <a:r>
              <a:rPr lang="it-IT" sz="2400" dirty="0"/>
              <a:t>. Questi sistemi sfruttano il cambio di pressione che viene generato dall’aumento della colonna d’acqua soprastante una struttura sommersa (in questo caso ancorata al fondo marino) che è quindi soggetta a cicli di compressione-decompressione. La forma di alcuni di questi è simile a un grosso cilindro con un cappello mobile in senso verticale.</a:t>
            </a:r>
          </a:p>
        </p:txBody>
      </p:sp>
    </p:spTree>
    <p:extLst>
      <p:ext uri="{BB962C8B-B14F-4D97-AF65-F5344CB8AC3E}">
        <p14:creationId xmlns:p14="http://schemas.microsoft.com/office/powerpoint/2010/main" val="18652670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3153D81-374E-4564-857E-FECE13C49D19}"/>
              </a:ext>
            </a:extLst>
          </p:cNvPr>
          <p:cNvSpPr>
            <a:spLocks noGrp="1"/>
          </p:cNvSpPr>
          <p:nvPr>
            <p:ph idx="1"/>
          </p:nvPr>
        </p:nvSpPr>
        <p:spPr>
          <a:xfrm>
            <a:off x="385438" y="644895"/>
            <a:ext cx="10515600" cy="2890785"/>
          </a:xfrm>
        </p:spPr>
        <p:txBody>
          <a:bodyPr>
            <a:normAutofit/>
          </a:bodyPr>
          <a:lstStyle/>
          <a:p>
            <a:r>
              <a:rPr lang="it-IT" sz="2400" dirty="0"/>
              <a:t>Con energia marina, detta anche energia oceanica, vogliamo intendere l’energia presente </a:t>
            </a:r>
            <a:r>
              <a:rPr lang="it-IT" sz="2400" b="1" dirty="0"/>
              <a:t>nei mari e negli oceani.</a:t>
            </a:r>
            <a:endParaRPr lang="it-IT" sz="2400" dirty="0"/>
          </a:p>
          <a:p>
            <a:r>
              <a:rPr lang="it-IT" sz="2400" dirty="0"/>
              <a:t>Esistono diverse tecnologie conosciute che cercano di sfruttare queste tipologie di energia, considerate rinnovabili. Queste sono principalmente di tipo fluidodinamico, cioè che </a:t>
            </a:r>
            <a:r>
              <a:rPr lang="it-IT" sz="2400" b="1" dirty="0"/>
              <a:t>sfruttano il movimento dell’acqua</a:t>
            </a:r>
            <a:r>
              <a:rPr lang="it-IT" sz="2400" dirty="0"/>
              <a:t> rappresentato da una corrente, onde o maree, ricavandone energia meccanica che poi potrà essere trasformata in energia elettrica.</a:t>
            </a:r>
          </a:p>
        </p:txBody>
      </p:sp>
    </p:spTree>
    <p:extLst>
      <p:ext uri="{BB962C8B-B14F-4D97-AF65-F5344CB8AC3E}">
        <p14:creationId xmlns:p14="http://schemas.microsoft.com/office/powerpoint/2010/main" val="8829796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nergia marina">
            <a:extLst>
              <a:ext uri="{FF2B5EF4-FFF2-40B4-BE49-F238E27FC236}">
                <a16:creationId xmlns:a16="http://schemas.microsoft.com/office/drawing/2014/main" id="{9F4F5AB6-4249-422D-B80C-7CC9BD57B8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1331575"/>
            <a:ext cx="6286500" cy="32194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energia marina">
            <a:extLst>
              <a:ext uri="{FF2B5EF4-FFF2-40B4-BE49-F238E27FC236}">
                <a16:creationId xmlns:a16="http://schemas.microsoft.com/office/drawing/2014/main" id="{9088768B-BD06-4542-9E7D-606D7680EF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 y="-7399338"/>
            <a:ext cx="7620000" cy="50768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a:extLst>
              <a:ext uri="{FF2B5EF4-FFF2-40B4-BE49-F238E27FC236}">
                <a16:creationId xmlns:a16="http://schemas.microsoft.com/office/drawing/2014/main" id="{146D2456-D05A-4B88-8140-F82129EBBBD5}"/>
              </a:ext>
            </a:extLst>
          </p:cNvPr>
          <p:cNvSpPr>
            <a:spLocks noChangeArrowheads="1"/>
          </p:cNvSpPr>
          <p:nvPr/>
        </p:nvSpPr>
        <p:spPr bwMode="auto">
          <a:xfrm>
            <a:off x="515620" y="557556"/>
            <a:ext cx="1116076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it-IT" altLang="it-IT" sz="3200" b="1" dirty="0">
                <a:solidFill>
                  <a:srgbClr val="FF0000"/>
                </a:solidFill>
              </a:rPr>
              <a:t>E</a:t>
            </a:r>
            <a:r>
              <a:rPr kumimoji="0" lang="it-IT" altLang="it-IT" sz="3200" b="1" i="0" u="none" strike="noStrike" cap="none" normalizeH="0" baseline="0" dirty="0">
                <a:ln>
                  <a:noFill/>
                </a:ln>
                <a:solidFill>
                  <a:srgbClr val="FF0000"/>
                </a:solidFill>
                <a:effectLst/>
              </a:rPr>
              <a:t>nergia delle Correnti</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400" b="0" i="0" u="none" strike="noStrike" cap="none" normalizeH="0" baseline="0" dirty="0">
                <a:ln>
                  <a:noFill/>
                </a:ln>
                <a:solidFill>
                  <a:schemeClr val="tx1"/>
                </a:solidFill>
                <a:effectLst/>
              </a:rPr>
              <a:t>È definita come l’energia cinetica prodotta dalle enormi masse d’acqua in movimento che costituiscono le correnti marine o oceaniche.</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400" b="0" i="0" u="none" strike="noStrike" cap="none" normalizeH="0" baseline="0" dirty="0">
                <a:ln>
                  <a:noFill/>
                </a:ln>
                <a:solidFill>
                  <a:schemeClr val="tx1"/>
                </a:solidFill>
                <a:effectLst/>
              </a:rPr>
              <a:t>Le correnti marine a livello fluidodinamico, sono degli </a:t>
            </a:r>
            <a:r>
              <a:rPr kumimoji="0" lang="it-IT" altLang="it-IT" sz="2400" b="1" i="0" u="none" strike="noStrike" cap="none" normalizeH="0" baseline="0" dirty="0">
                <a:ln>
                  <a:noFill/>
                </a:ln>
                <a:solidFill>
                  <a:schemeClr val="tx1"/>
                </a:solidFill>
                <a:effectLst/>
              </a:rPr>
              <a:t>immensi flussi d’acqua che possiedono caratteristiche fisiche meccaniche uniche</a:t>
            </a:r>
            <a:r>
              <a:rPr kumimoji="0" lang="it-IT" altLang="it-IT" sz="2400" b="0" i="0" u="none" strike="noStrike" cap="none" normalizeH="0" baseline="0" dirty="0">
                <a:ln>
                  <a:noFill/>
                </a:ln>
                <a:solidFill>
                  <a:schemeClr val="tx1"/>
                </a:solidFill>
                <a:effectLst/>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400" b="0" i="0" u="none" strike="noStrike" cap="none" normalizeH="0" baseline="0" dirty="0">
                <a:ln>
                  <a:noFill/>
                </a:ln>
                <a:solidFill>
                  <a:schemeClr val="tx1"/>
                </a:solidFill>
                <a:effectLst/>
              </a:rPr>
              <a:t>Solitamente le correnti marine possiedono una densità diversa, sono caratterizzate da una direzione e velocità relativamente costanti.</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400" b="0" i="0" u="none" strike="noStrike" cap="none" normalizeH="0" baseline="0" dirty="0">
                <a:ln>
                  <a:noFill/>
                </a:ln>
                <a:solidFill>
                  <a:schemeClr val="tx1"/>
                </a:solidFill>
                <a:effectLst/>
              </a:rPr>
              <a:t>Si possono distinguere dalle acque circostanti sia per la loro particolare temperatura che per la salinità.</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400" b="0" i="0" u="none" strike="noStrike" cap="none" normalizeH="0" baseline="0" dirty="0">
                <a:ln>
                  <a:noFill/>
                </a:ln>
                <a:solidFill>
                  <a:schemeClr val="tx1"/>
                </a:solidFill>
                <a:effectLst/>
              </a:rPr>
              <a:t>In particolari casi sono identificabili </a:t>
            </a:r>
            <a:r>
              <a:rPr kumimoji="0" lang="it-IT" altLang="it-IT" sz="2400" b="1" i="0" u="none" strike="noStrike" cap="none" normalizeH="0" baseline="0" dirty="0">
                <a:ln>
                  <a:noFill/>
                </a:ln>
                <a:solidFill>
                  <a:schemeClr val="tx1"/>
                </a:solidFill>
                <a:effectLst/>
              </a:rPr>
              <a:t>anche a vista,</a:t>
            </a:r>
            <a:r>
              <a:rPr kumimoji="0" lang="it-IT" altLang="it-IT" sz="2400" b="0" i="0" u="none" strike="noStrike" cap="none" normalizeH="0" baseline="0" dirty="0">
                <a:ln>
                  <a:noFill/>
                </a:ln>
                <a:solidFill>
                  <a:schemeClr val="tx1"/>
                </a:solidFill>
                <a:effectLst/>
              </a:rPr>
              <a:t> per il colore o per la concentrazione di materiali sospesi.</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400" b="0" i="0" u="none" strike="noStrike" cap="none" normalizeH="0" baseline="0" dirty="0">
                <a:ln>
                  <a:noFill/>
                </a:ln>
                <a:solidFill>
                  <a:schemeClr val="tx1"/>
                </a:solidFill>
                <a:effectLst/>
              </a:rPr>
              <a:t>Esistono di vari tipi di correnti, ad esempio: costiere o di mare aperto, superficiali o di profondità, stabili o stagionali.</a:t>
            </a:r>
          </a:p>
        </p:txBody>
      </p:sp>
    </p:spTree>
    <p:extLst>
      <p:ext uri="{BB962C8B-B14F-4D97-AF65-F5344CB8AC3E}">
        <p14:creationId xmlns:p14="http://schemas.microsoft.com/office/powerpoint/2010/main" val="3929031841"/>
      </p:ext>
    </p:extLst>
  </p:cSld>
  <p:clrMapOvr>
    <a:masterClrMapping/>
  </p:clrMapOvr>
  <p:transition spd="slow">
    <p:wheel spokes="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a:extLst>
              <a:ext uri="{FF2B5EF4-FFF2-40B4-BE49-F238E27FC236}">
                <a16:creationId xmlns:a16="http://schemas.microsoft.com/office/drawing/2014/main" id="{F9955287-1543-4C11-A2BC-B0AB03FA6FFF}"/>
              </a:ext>
            </a:extLst>
          </p:cNvPr>
          <p:cNvPicPr>
            <a:picLocks noGrp="1" noChangeAspect="1"/>
          </p:cNvPicPr>
          <p:nvPr>
            <p:ph idx="1"/>
          </p:nvPr>
        </p:nvPicPr>
        <p:blipFill>
          <a:blip r:embed="rId2"/>
          <a:stretch>
            <a:fillRect/>
          </a:stretch>
        </p:blipFill>
        <p:spPr>
          <a:xfrm>
            <a:off x="2420793" y="1600033"/>
            <a:ext cx="7940122" cy="4066305"/>
          </a:xfrm>
          <a:prstGeom prst="rect">
            <a:avLst/>
          </a:prstGeom>
        </p:spPr>
      </p:pic>
    </p:spTree>
    <p:extLst>
      <p:ext uri="{BB962C8B-B14F-4D97-AF65-F5344CB8AC3E}">
        <p14:creationId xmlns:p14="http://schemas.microsoft.com/office/powerpoint/2010/main" val="339599911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2DAA860-00DD-4B0E-848F-F7F8B8981F05}"/>
              </a:ext>
            </a:extLst>
          </p:cNvPr>
          <p:cNvSpPr>
            <a:spLocks noGrp="1"/>
          </p:cNvSpPr>
          <p:nvPr>
            <p:ph idx="1"/>
          </p:nvPr>
        </p:nvSpPr>
        <p:spPr>
          <a:xfrm>
            <a:off x="768448" y="1253331"/>
            <a:ext cx="10515600" cy="4351338"/>
          </a:xfrm>
        </p:spPr>
        <p:txBody>
          <a:bodyPr>
            <a:normAutofit fontScale="92500"/>
          </a:bodyPr>
          <a:lstStyle/>
          <a:p>
            <a:r>
              <a:rPr lang="it-IT" sz="2400" dirty="0"/>
              <a:t>Il principio che si propone di utilizzare l’energia dell’acqua marina è </a:t>
            </a:r>
            <a:r>
              <a:rPr lang="it-IT" sz="2400" b="1" dirty="0"/>
              <a:t>molto simile a quello utilizzato per sfruttare l’energia eolica</a:t>
            </a:r>
            <a:r>
              <a:rPr lang="it-IT" sz="2400" dirty="0"/>
              <a:t>. Il vento (così come l’acqua) è un fluido, che con l’energia cinetica che possiede, riesce a spostare pale e generare energia meccanica. Queste pale sono studiate sia in generatori ad asse orizzontale, più adatti in regimi di correnti costanti, ad esempio quelle del Mediterraneo, sia ad asse verticale, più adatti alle correnti di marea che cambiano direzione.</a:t>
            </a:r>
          </a:p>
          <a:p>
            <a:r>
              <a:rPr lang="it-IT" sz="2400" dirty="0"/>
              <a:t>Nel nostro paese si trova uno dei siti più interessanti di energia da correnti marine: </a:t>
            </a:r>
            <a:r>
              <a:rPr lang="it-IT" sz="2400" b="1" dirty="0"/>
              <a:t>lo Stretto di Messina</a:t>
            </a:r>
            <a:r>
              <a:rPr lang="it-IT" sz="2400" dirty="0"/>
              <a:t>. Geograficamente il luogo è caratterizzato da correnti molto veloci. Generatori studiati appositamente, con pale particolari che sfruttano la rotazione delle pale sia attorno al mozzo dell’elica sia attorno al proprio asse ha dimostrato essere </a:t>
            </a:r>
            <a:r>
              <a:rPr lang="it-IT" sz="2400" b="1" dirty="0"/>
              <a:t>vantaggiosa e generatrice di ottimi risultati</a:t>
            </a:r>
            <a:r>
              <a:rPr lang="it-IT" sz="2400" dirty="0"/>
              <a:t>. La commercializzazione di queste “pale marine” non è ancora cominciata, anche se gli studi che ne valutano la fattibilità rimangono, per la maggior parte, molto positivi.</a:t>
            </a:r>
          </a:p>
          <a:p>
            <a:endParaRPr lang="it-IT" dirty="0"/>
          </a:p>
        </p:txBody>
      </p:sp>
    </p:spTree>
    <p:extLst>
      <p:ext uri="{BB962C8B-B14F-4D97-AF65-F5344CB8AC3E}">
        <p14:creationId xmlns:p14="http://schemas.microsoft.com/office/powerpoint/2010/main" val="195361564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a:extLst>
              <a:ext uri="{FF2B5EF4-FFF2-40B4-BE49-F238E27FC236}">
                <a16:creationId xmlns:a16="http://schemas.microsoft.com/office/drawing/2014/main" id="{44BA41B2-C8D8-484E-AA28-4E66740C7161}"/>
              </a:ext>
            </a:extLst>
          </p:cNvPr>
          <p:cNvPicPr>
            <a:picLocks noGrp="1" noChangeAspect="1"/>
          </p:cNvPicPr>
          <p:nvPr>
            <p:ph idx="1"/>
          </p:nvPr>
        </p:nvPicPr>
        <p:blipFill>
          <a:blip r:embed="rId2"/>
          <a:stretch>
            <a:fillRect/>
          </a:stretch>
        </p:blipFill>
        <p:spPr>
          <a:xfrm>
            <a:off x="2725444" y="1690689"/>
            <a:ext cx="6447593" cy="4195492"/>
          </a:xfrm>
          <a:prstGeom prst="rect">
            <a:avLst/>
          </a:prstGeom>
        </p:spPr>
      </p:pic>
    </p:spTree>
    <p:extLst>
      <p:ext uri="{BB962C8B-B14F-4D97-AF65-F5344CB8AC3E}">
        <p14:creationId xmlns:p14="http://schemas.microsoft.com/office/powerpoint/2010/main" val="25074087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D2370A5-B1D1-48C8-A58D-437229C9530C}"/>
              </a:ext>
            </a:extLst>
          </p:cNvPr>
          <p:cNvSpPr>
            <a:spLocks noGrp="1"/>
          </p:cNvSpPr>
          <p:nvPr>
            <p:ph type="title"/>
          </p:nvPr>
        </p:nvSpPr>
        <p:spPr/>
        <p:txBody>
          <a:bodyPr/>
          <a:lstStyle/>
          <a:p>
            <a:r>
              <a:rPr lang="it-IT" b="1" dirty="0">
                <a:solidFill>
                  <a:srgbClr val="FF0000"/>
                </a:solidFill>
              </a:rPr>
              <a:t>Energia del moto ondoso</a:t>
            </a:r>
          </a:p>
        </p:txBody>
      </p:sp>
      <p:sp>
        <p:nvSpPr>
          <p:cNvPr id="4" name="Rettangolo 3">
            <a:extLst>
              <a:ext uri="{FF2B5EF4-FFF2-40B4-BE49-F238E27FC236}">
                <a16:creationId xmlns:a16="http://schemas.microsoft.com/office/drawing/2014/main" id="{3DCAE655-3E08-40E4-801C-21374F6EAFD8}"/>
              </a:ext>
            </a:extLst>
          </p:cNvPr>
          <p:cNvSpPr/>
          <p:nvPr/>
        </p:nvSpPr>
        <p:spPr>
          <a:xfrm>
            <a:off x="838201" y="1690688"/>
            <a:ext cx="10515599" cy="1938992"/>
          </a:xfrm>
          <a:prstGeom prst="rect">
            <a:avLst/>
          </a:prstGeom>
        </p:spPr>
        <p:txBody>
          <a:bodyPr wrap="square">
            <a:spAutoFit/>
          </a:bodyPr>
          <a:lstStyle/>
          <a:p>
            <a:r>
              <a:rPr lang="it-IT" sz="2400" dirty="0"/>
              <a:t>Quest’ultimo tipo di energia fluidodinamica sfrutta l’energia cinetica contenuta nel moto delle onde, da cui prende il nome. È ancora un’idea </a:t>
            </a:r>
            <a:r>
              <a:rPr lang="it-IT" sz="2400" b="1" dirty="0"/>
              <a:t>in fase di sperimentazione</a:t>
            </a:r>
            <a:r>
              <a:rPr lang="it-IT" sz="2400" dirty="0"/>
              <a:t>, ed è elemento di ricerca nel campo energetico in moltissime università mondiali. Il sistema di generazione elettrica che utilizza le onde è anche conosciuto con il nome di “cimoelettrico”.</a:t>
            </a:r>
          </a:p>
        </p:txBody>
      </p:sp>
    </p:spTree>
    <p:extLst>
      <p:ext uri="{BB962C8B-B14F-4D97-AF65-F5344CB8AC3E}">
        <p14:creationId xmlns:p14="http://schemas.microsoft.com/office/powerpoint/2010/main" val="10166258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a:extLst>
              <a:ext uri="{FF2B5EF4-FFF2-40B4-BE49-F238E27FC236}">
                <a16:creationId xmlns:a16="http://schemas.microsoft.com/office/drawing/2014/main" id="{635E9454-FAFE-4496-A1D5-1F448BAC1D79}"/>
              </a:ext>
            </a:extLst>
          </p:cNvPr>
          <p:cNvPicPr>
            <a:picLocks noGrp="1" noChangeAspect="1"/>
          </p:cNvPicPr>
          <p:nvPr>
            <p:ph idx="1"/>
          </p:nvPr>
        </p:nvPicPr>
        <p:blipFill>
          <a:blip r:embed="rId2"/>
          <a:stretch>
            <a:fillRect/>
          </a:stretch>
        </p:blipFill>
        <p:spPr>
          <a:xfrm>
            <a:off x="2575745" y="1379969"/>
            <a:ext cx="6736931" cy="4880823"/>
          </a:xfrm>
          <a:prstGeom prst="rect">
            <a:avLst/>
          </a:prstGeom>
        </p:spPr>
      </p:pic>
    </p:spTree>
    <p:extLst>
      <p:ext uri="{BB962C8B-B14F-4D97-AF65-F5344CB8AC3E}">
        <p14:creationId xmlns:p14="http://schemas.microsoft.com/office/powerpoint/2010/main" val="180883029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33B0A89-0436-4192-BF02-B5A8417D7912}"/>
              </a:ext>
            </a:extLst>
          </p:cNvPr>
          <p:cNvSpPr>
            <a:spLocks noGrp="1"/>
          </p:cNvSpPr>
          <p:nvPr>
            <p:ph idx="1"/>
          </p:nvPr>
        </p:nvSpPr>
        <p:spPr>
          <a:xfrm>
            <a:off x="412072" y="361765"/>
            <a:ext cx="10515600" cy="5612315"/>
          </a:xfrm>
        </p:spPr>
        <p:txBody>
          <a:bodyPr>
            <a:noAutofit/>
          </a:bodyPr>
          <a:lstStyle/>
          <a:p>
            <a:r>
              <a:rPr lang="it-IT" sz="2400" dirty="0"/>
              <a:t>Esistono diverse tecniche di sfruttamento del moto ondoso, diversi tipi di impianti cimoelettrici, basati su diversi principi fisici.</a:t>
            </a:r>
          </a:p>
          <a:p>
            <a:r>
              <a:rPr lang="it-IT" sz="2400" b="1" dirty="0"/>
              <a:t>Salto idrico</a:t>
            </a:r>
            <a:r>
              <a:rPr lang="it-IT" sz="2400" dirty="0"/>
              <a:t>. È basato sul passaggio delle onde in un canale di larghezza decrescente così che le onde raggiungano altezze superiori. Questo rende possibile riempire un bacino in quota rispetto al livello del mare. Il principio è noto come concentrazione o focalizzazione delle onde. Grazie a turbine idrauliche l’acqua raccolta è trasformabile in energia elettrica durante il deflusso. Il modello più noto ha una potenza di circa </a:t>
            </a:r>
            <a:r>
              <a:rPr lang="it-IT" sz="2400" b="1" dirty="0"/>
              <a:t>4-7MW (megawatt)</a:t>
            </a:r>
            <a:endParaRPr lang="it-IT" sz="2400" dirty="0"/>
          </a:p>
          <a:p>
            <a:r>
              <a:rPr lang="it-IT" sz="2400" b="1" dirty="0"/>
              <a:t>Generatore a colonna d’acqua oscillante</a:t>
            </a:r>
            <a:r>
              <a:rPr lang="it-IT" sz="2400" dirty="0"/>
              <a:t>. È costituito da un impianto che raccoglie l’acqua che entra grazie al moto ondoso in una struttura cava (in genere una colonna in calcestruzzo, anche se può avere varie forme). Il movimento delle onde può mettere in moto la colonna d’aria che sta sopra la superficie dell’acqua. La compressione e decompressione dell’acqua la fa fluire attraverso una turbina (solitamente turbina in grado di ruotare sempre nello stesso verso indipendentemente dal verso del fluido che la attraversa) che è collegata a un generatore, trasforma il flusso in energia elettrica.</a:t>
            </a:r>
          </a:p>
        </p:txBody>
      </p:sp>
    </p:spTree>
    <p:extLst>
      <p:ext uri="{BB962C8B-B14F-4D97-AF65-F5344CB8AC3E}">
        <p14:creationId xmlns:p14="http://schemas.microsoft.com/office/powerpoint/2010/main" val="13668427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329</TotalTime>
  <Words>658</Words>
  <Application>Microsoft Office PowerPoint</Application>
  <PresentationFormat>Widescreen</PresentationFormat>
  <Paragraphs>21</Paragraphs>
  <Slides>10</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10</vt:i4>
      </vt:variant>
    </vt:vector>
  </HeadingPairs>
  <TitlesOfParts>
    <vt:vector size="14" baseType="lpstr">
      <vt:lpstr>Arial</vt:lpstr>
      <vt:lpstr>Calibri</vt:lpstr>
      <vt:lpstr>Calibri Light</vt:lpstr>
      <vt:lpstr>Tema di Office</vt:lpstr>
      <vt:lpstr>Energia Marina (Energia Rinnovabile)</vt:lpstr>
      <vt:lpstr>Presentazione standard di PowerPoint</vt:lpstr>
      <vt:lpstr>Presentazione standard di PowerPoint</vt:lpstr>
      <vt:lpstr>Presentazione standard di PowerPoint</vt:lpstr>
      <vt:lpstr>Presentazione standard di PowerPoint</vt:lpstr>
      <vt:lpstr>Presentazione standard di PowerPoint</vt:lpstr>
      <vt:lpstr>Energia del moto ondoso</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Energia marina (energia rinnovabbile)</dc:title>
  <dc:creator>Gianpaolo Purgotti</dc:creator>
  <cp:lastModifiedBy>maria grazia di mauro</cp:lastModifiedBy>
  <cp:revision>23</cp:revision>
  <dcterms:created xsi:type="dcterms:W3CDTF">2019-04-13T14:16:54Z</dcterms:created>
  <dcterms:modified xsi:type="dcterms:W3CDTF">2019-06-18T17:12:00Z</dcterms:modified>
</cp:coreProperties>
</file>