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62" r:id="rId6"/>
    <p:sldId id="264" r:id="rId7"/>
    <p:sldId id="260" r:id="rId8"/>
    <p:sldId id="259" r:id="rId9"/>
    <p:sldId id="263" r:id="rId10"/>
    <p:sldId id="261" r:id="rId11"/>
    <p:sldId id="265" r:id="rId12"/>
    <p:sldId id="266" r:id="rId13"/>
    <p:sldId id="267" r:id="rId14"/>
    <p:sldId id="268" r:id="rId15"/>
    <p:sldId id="269" r:id="rId16"/>
    <p:sldId id="270" r:id="rId17"/>
    <p:sldId id="271" r:id="rId18"/>
    <p:sldId id="272" r:id="rId19"/>
    <p:sldId id="273" r:id="rId20"/>
    <p:sldId id="274" r:id="rId21"/>
    <p:sldId id="278" r:id="rId22"/>
    <p:sldId id="275" r:id="rId23"/>
    <p:sldId id="276" r:id="rId24"/>
    <p:sldId id="277"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65" autoAdjust="0"/>
    <p:restoredTop sz="94660"/>
  </p:normalViewPr>
  <p:slideViewPr>
    <p:cSldViewPr>
      <p:cViewPr>
        <p:scale>
          <a:sx n="82" d="100"/>
          <a:sy n="82" d="100"/>
        </p:scale>
        <p:origin x="-1098" y="51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E330E6F-A7B3-4520-B47F-498F5597C44A}" type="datetimeFigureOut">
              <a:rPr lang="it-IT" smtClean="0"/>
              <a:pPr/>
              <a:t>27/06/2017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76CA975-4D35-4471-83DD-7BB7EDA3F3B3}" type="slidenum">
              <a:rPr lang="it-IT" smtClean="0"/>
              <a:pPr/>
              <a:t>‹N›</a:t>
            </a:fld>
            <a:endParaRPr lang="it-IT" dirty="0"/>
          </a:p>
        </p:txBody>
      </p:sp>
    </p:spTree>
    <p:extLst>
      <p:ext uri="{BB962C8B-B14F-4D97-AF65-F5344CB8AC3E}">
        <p14:creationId xmlns="" xmlns:p14="http://schemas.microsoft.com/office/powerpoint/2010/main" val="3989716194"/>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E330E6F-A7B3-4520-B47F-498F5597C44A}" type="datetimeFigureOut">
              <a:rPr lang="it-IT" smtClean="0"/>
              <a:pPr/>
              <a:t>27/06/2017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76CA975-4D35-4471-83DD-7BB7EDA3F3B3}" type="slidenum">
              <a:rPr lang="it-IT" smtClean="0"/>
              <a:pPr/>
              <a:t>‹N›</a:t>
            </a:fld>
            <a:endParaRPr lang="it-IT" dirty="0"/>
          </a:p>
        </p:txBody>
      </p:sp>
    </p:spTree>
    <p:extLst>
      <p:ext uri="{BB962C8B-B14F-4D97-AF65-F5344CB8AC3E}">
        <p14:creationId xmlns="" xmlns:p14="http://schemas.microsoft.com/office/powerpoint/2010/main" val="2073377726"/>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E330E6F-A7B3-4520-B47F-498F5597C44A}" type="datetimeFigureOut">
              <a:rPr lang="it-IT" smtClean="0"/>
              <a:pPr/>
              <a:t>27/06/2017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76CA975-4D35-4471-83DD-7BB7EDA3F3B3}" type="slidenum">
              <a:rPr lang="it-IT" smtClean="0"/>
              <a:pPr/>
              <a:t>‹N›</a:t>
            </a:fld>
            <a:endParaRPr lang="it-IT" dirty="0"/>
          </a:p>
        </p:txBody>
      </p:sp>
    </p:spTree>
    <p:extLst>
      <p:ext uri="{BB962C8B-B14F-4D97-AF65-F5344CB8AC3E}">
        <p14:creationId xmlns="" xmlns:p14="http://schemas.microsoft.com/office/powerpoint/2010/main" val="1098998476"/>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E330E6F-A7B3-4520-B47F-498F5597C44A}" type="datetimeFigureOut">
              <a:rPr lang="it-IT" smtClean="0"/>
              <a:pPr/>
              <a:t>27/06/2017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76CA975-4D35-4471-83DD-7BB7EDA3F3B3}" type="slidenum">
              <a:rPr lang="it-IT" smtClean="0"/>
              <a:pPr/>
              <a:t>‹N›</a:t>
            </a:fld>
            <a:endParaRPr lang="it-IT" dirty="0"/>
          </a:p>
        </p:txBody>
      </p:sp>
    </p:spTree>
    <p:extLst>
      <p:ext uri="{BB962C8B-B14F-4D97-AF65-F5344CB8AC3E}">
        <p14:creationId xmlns="" xmlns:p14="http://schemas.microsoft.com/office/powerpoint/2010/main" val="3381676051"/>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E330E6F-A7B3-4520-B47F-498F5597C44A}" type="datetimeFigureOut">
              <a:rPr lang="it-IT" smtClean="0"/>
              <a:pPr/>
              <a:t>27/06/2017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76CA975-4D35-4471-83DD-7BB7EDA3F3B3}" type="slidenum">
              <a:rPr lang="it-IT" smtClean="0"/>
              <a:pPr/>
              <a:t>‹N›</a:t>
            </a:fld>
            <a:endParaRPr lang="it-IT" dirty="0"/>
          </a:p>
        </p:txBody>
      </p:sp>
    </p:spTree>
    <p:extLst>
      <p:ext uri="{BB962C8B-B14F-4D97-AF65-F5344CB8AC3E}">
        <p14:creationId xmlns="" xmlns:p14="http://schemas.microsoft.com/office/powerpoint/2010/main" val="1655330989"/>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E330E6F-A7B3-4520-B47F-498F5597C44A}" type="datetimeFigureOut">
              <a:rPr lang="it-IT" smtClean="0"/>
              <a:pPr/>
              <a:t>27/06/2017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76CA975-4D35-4471-83DD-7BB7EDA3F3B3}" type="slidenum">
              <a:rPr lang="it-IT" smtClean="0"/>
              <a:pPr/>
              <a:t>‹N›</a:t>
            </a:fld>
            <a:endParaRPr lang="it-IT" dirty="0"/>
          </a:p>
        </p:txBody>
      </p:sp>
    </p:spTree>
    <p:extLst>
      <p:ext uri="{BB962C8B-B14F-4D97-AF65-F5344CB8AC3E}">
        <p14:creationId xmlns="" xmlns:p14="http://schemas.microsoft.com/office/powerpoint/2010/main" val="190805543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E330E6F-A7B3-4520-B47F-498F5597C44A}" type="datetimeFigureOut">
              <a:rPr lang="it-IT" smtClean="0"/>
              <a:pPr/>
              <a:t>27/06/2017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D76CA975-4D35-4471-83DD-7BB7EDA3F3B3}" type="slidenum">
              <a:rPr lang="it-IT" smtClean="0"/>
              <a:pPr/>
              <a:t>‹N›</a:t>
            </a:fld>
            <a:endParaRPr lang="it-IT" dirty="0"/>
          </a:p>
        </p:txBody>
      </p:sp>
    </p:spTree>
    <p:extLst>
      <p:ext uri="{BB962C8B-B14F-4D97-AF65-F5344CB8AC3E}">
        <p14:creationId xmlns="" xmlns:p14="http://schemas.microsoft.com/office/powerpoint/2010/main" val="422178588"/>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E330E6F-A7B3-4520-B47F-498F5597C44A}" type="datetimeFigureOut">
              <a:rPr lang="it-IT" smtClean="0"/>
              <a:pPr/>
              <a:t>27/06/2017</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D76CA975-4D35-4471-83DD-7BB7EDA3F3B3}" type="slidenum">
              <a:rPr lang="it-IT" smtClean="0"/>
              <a:pPr/>
              <a:t>‹N›</a:t>
            </a:fld>
            <a:endParaRPr lang="it-IT" dirty="0"/>
          </a:p>
        </p:txBody>
      </p:sp>
    </p:spTree>
    <p:extLst>
      <p:ext uri="{BB962C8B-B14F-4D97-AF65-F5344CB8AC3E}">
        <p14:creationId xmlns="" xmlns:p14="http://schemas.microsoft.com/office/powerpoint/2010/main" val="768924768"/>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E330E6F-A7B3-4520-B47F-498F5597C44A}" type="datetimeFigureOut">
              <a:rPr lang="it-IT" smtClean="0"/>
              <a:pPr/>
              <a:t>27/06/2017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D76CA975-4D35-4471-83DD-7BB7EDA3F3B3}" type="slidenum">
              <a:rPr lang="it-IT" smtClean="0"/>
              <a:pPr/>
              <a:t>‹N›</a:t>
            </a:fld>
            <a:endParaRPr lang="it-IT" dirty="0"/>
          </a:p>
        </p:txBody>
      </p:sp>
    </p:spTree>
    <p:extLst>
      <p:ext uri="{BB962C8B-B14F-4D97-AF65-F5344CB8AC3E}">
        <p14:creationId xmlns="" xmlns:p14="http://schemas.microsoft.com/office/powerpoint/2010/main" val="3014111330"/>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E330E6F-A7B3-4520-B47F-498F5597C44A}" type="datetimeFigureOut">
              <a:rPr lang="it-IT" smtClean="0"/>
              <a:pPr/>
              <a:t>27/06/2017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76CA975-4D35-4471-83DD-7BB7EDA3F3B3}" type="slidenum">
              <a:rPr lang="it-IT" smtClean="0"/>
              <a:pPr/>
              <a:t>‹N›</a:t>
            </a:fld>
            <a:endParaRPr lang="it-IT" dirty="0"/>
          </a:p>
        </p:txBody>
      </p:sp>
    </p:spTree>
    <p:extLst>
      <p:ext uri="{BB962C8B-B14F-4D97-AF65-F5344CB8AC3E}">
        <p14:creationId xmlns="" xmlns:p14="http://schemas.microsoft.com/office/powerpoint/2010/main" val="380898490"/>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E330E6F-A7B3-4520-B47F-498F5597C44A}" type="datetimeFigureOut">
              <a:rPr lang="it-IT" smtClean="0"/>
              <a:pPr/>
              <a:t>27/06/2017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76CA975-4D35-4471-83DD-7BB7EDA3F3B3}" type="slidenum">
              <a:rPr lang="it-IT" smtClean="0"/>
              <a:pPr/>
              <a:t>‹N›</a:t>
            </a:fld>
            <a:endParaRPr lang="it-IT" dirty="0"/>
          </a:p>
        </p:txBody>
      </p:sp>
    </p:spTree>
    <p:extLst>
      <p:ext uri="{BB962C8B-B14F-4D97-AF65-F5344CB8AC3E}">
        <p14:creationId xmlns="" xmlns:p14="http://schemas.microsoft.com/office/powerpoint/2010/main" val="2856372387"/>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30E6F-A7B3-4520-B47F-498F5597C44A}" type="datetimeFigureOut">
              <a:rPr lang="it-IT" smtClean="0"/>
              <a:pPr/>
              <a:t>27/06/2017</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CA975-4D35-4471-83DD-7BB7EDA3F3B3}" type="slidenum">
              <a:rPr lang="it-IT" smtClean="0"/>
              <a:pPr/>
              <a:t>‹N›</a:t>
            </a:fld>
            <a:endParaRPr lang="it-IT" dirty="0"/>
          </a:p>
        </p:txBody>
      </p:sp>
    </p:spTree>
    <p:extLst>
      <p:ext uri="{BB962C8B-B14F-4D97-AF65-F5344CB8AC3E}">
        <p14:creationId xmlns="" xmlns:p14="http://schemas.microsoft.com/office/powerpoint/2010/main" val="331610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C:\Users\Barbara%20Manconi\Desktop\DA%20PUBBLICARE\mariagrazia\la%20%20famiglia%20avventurosa\Olyver.m4a" TargetMode="External"/><Relationship Id="rId5" Type="http://schemas.openxmlformats.org/officeDocument/2006/relationships/image" Target="../media/image7.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audio" Target="file:///C:\Users\Barbara%20Manconi\Desktop\DA%20PUBBLICARE\mariagrazia\la%20%20famiglia%20avventurosa\prima%20dia.m4a"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file:///C:\Users\Barbara%20Manconi\Desktop\DA%20PUBBLICARE\mariagrazia\la%20%20famiglia%20avventurosa\2%20dia.m4a"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audio" Target="file:///C:\Users\Barbara%20Manconi\Desktop\DA%20PUBBLICARE\mariagrazia\la%20%20famiglia%20avventurosa\3%20dia.m4a"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file:///C:\Users\Barbara%20Manconi\Desktop\DA%20PUBBLICARE\mariagrazia\la%20%20famiglia%20avventurosa\4%20dia.m4a"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file:///C:\Users\Barbara%20Manconi\Desktop\DA%20PUBBLICARE\mariagrazia\la%20%20famiglia%20avventurosa\5%20dia.m4a"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audio" Target="file:///C:\Users\Barbara%20Manconi\Desktop\DA%20PUBBLICARE\mariagrazia\la%20%20famiglia%20avventurosa\6dia.m4a"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file:///C:\Users\Barbara%20Manconi\Desktop\DA%20PUBBLICARE\mariagrazia\la%20%20famiglia%20avventurosa\7dia.m4a"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audio" Target="file:///C:\Users\Barbara%20Manconi\Desktop\DA%20PUBBLICARE\mariagrazia\la%20%20famiglia%20avventurosa\8dia.m4a"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audio" Target="file:///C:\Users\Barbara%20Manconi\Desktop\DA%20PUBBLICARE\mariagrazia\la%20%20famiglia%20avventurosa\9dia.m4a"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audio" Target="file:///C:\Users\Barbara%20Manconi\Desktop\DA%20PUBBLICARE\mariagrazia\la%20%20famiglia%20avventurosa\10dia.m4a"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audio" Target="file:///C:\Users\Barbara%20Manconi\Desktop\DA%20PUBBLICARE\mariagrazia\la%20%20famiglia%20avventurosa\11%20dia.m4a" TargetMode="Externa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audio" Target="file:///C:\Users\Barbara%20Manconi\Desktop\DA%20PUBBLICARE\mariagrazia\la%20%20famiglia%20avventurosa\12%20dia.m4a" TargetMode="Externa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audio" Target="file:///C:\Users\Barbara%20Manconi\Desktop\DA%20PUBBLICARE\mariagrazia\la%20%20famiglia%20avventurosa\13%20dia.m4a"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audio" Target="file:///C:\Users\Barbara%20Manconi\Desktop\DA%20PUBBLICARE\mariagrazia\la%20%20famiglia%20avventurosa\14%20dia.m4a" TargetMode="External"/><Relationship Id="rId5" Type="http://schemas.openxmlformats.org/officeDocument/2006/relationships/image" Target="../media/image7.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Barbara%20Manconi\Desktop\DA%20PUBBLICARE\mariagrazia\la%20%20famiglia%20avventurosa\mago%20gentilino.m4a" TargetMode="External"/><Relationship Id="rId1" Type="http://schemas.openxmlformats.org/officeDocument/2006/relationships/audio" Target="file:///C:\Users\Barbara%20Manconi\Desktop\DA%20PUBBLICARE\mariagrazia\la%20%20famiglia%20avventurosa\presentazione.m4a"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C:\Users\Barbara%20Manconi\Desktop\DA%20PUBBLICARE\mariagrazia\la%20%20famiglia%20avventurosa\pap&#224;%20Tom.m4a" TargetMode="External"/><Relationship Id="rId5" Type="http://schemas.openxmlformats.org/officeDocument/2006/relationships/image" Target="../media/image7.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C:\Users\Barbara%20Manconi\Desktop\DA%20PUBBLICARE\mariagrazia\la%20%20famiglia%20avventurosa\mamma%20alessia.m4a" TargetMode="External"/><Relationship Id="rId5" Type="http://schemas.openxmlformats.org/officeDocument/2006/relationships/image" Target="../media/image7.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C:\Users\Barbara%20Manconi\Desktop\DA%20PUBBLICARE\mariagrazia\la%20%20famiglia%20avventurosa\giacomo.m4a" TargetMode="External"/><Relationship Id="rId5" Type="http://schemas.openxmlformats.org/officeDocument/2006/relationships/image" Target="../media/image7.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C:\Users\Barbara%20Manconi\Desktop\DA%20PUBBLICARE\mariagrazia\la%20%20famiglia%20avventurosa\lorenzo.m4a" TargetMode="External"/><Relationship Id="rId5" Type="http://schemas.openxmlformats.org/officeDocument/2006/relationships/image" Target="../media/image7.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C:\Users\Barbara%20Manconi\Desktop\DA%20PUBBLICARE\mariagrazia\la%20%20famiglia%20avventurosa\cane%20Filly.m4a" TargetMode="External"/><Relationship Id="rId5" Type="http://schemas.openxmlformats.org/officeDocument/2006/relationships/image" Target="../media/image7.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BEBA8EAE-BF5A-486C-A8C5-ECC9F3942E4B}">
                <a14:imgProps xmlns="" xmlns:a14="http://schemas.microsoft.com/office/drawing/2010/main">
                  <a14:imgLayer r:embed="rId3">
                    <a14:imgEffect>
                      <a14:artisticWatercolorSponge/>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4" name="Rettangolo 3"/>
          <p:cNvSpPr/>
          <p:nvPr/>
        </p:nvSpPr>
        <p:spPr>
          <a:xfrm>
            <a:off x="1187624" y="476672"/>
            <a:ext cx="6480720" cy="3384375"/>
          </a:xfrm>
          <a:prstGeom prst="rect">
            <a:avLst/>
          </a:prstGeom>
          <a:noFill/>
        </p:spPr>
        <p:txBody>
          <a:bodyPr wrap="none" lIns="91440" tIns="45720" rIns="91440" bIns="45720">
            <a:prstTxWarp prst="textTriangle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Jokerman" panose="04090605060D06020702" pitchFamily="82" charset="0"/>
              </a:rPr>
              <a:t>LA </a:t>
            </a:r>
            <a:r>
              <a:rPr lang="it-IT"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Jokerman" panose="04090605060D06020702" pitchFamily="82" charset="0"/>
              </a:rPr>
              <a:t>FAMIGLIA</a:t>
            </a:r>
            <a:r>
              <a:rPr lang="it-IT"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Jokerman" panose="04090605060D06020702" pitchFamily="82" charset="0"/>
              </a:rPr>
              <a:t> </a:t>
            </a:r>
          </a:p>
          <a:p>
            <a:pPr algn="ctr"/>
            <a:r>
              <a:rPr lang="it-IT"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Jokerman" panose="04090605060D06020702" pitchFamily="82" charset="0"/>
              </a:rPr>
              <a:t>AVVENTUROSA</a:t>
            </a:r>
            <a:endParaRPr lang="it-IT"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Jokerman" panose="04090605060D06020702" pitchFamily="82" charset="0"/>
            </a:endParaRPr>
          </a:p>
        </p:txBody>
      </p:sp>
      <p:sp>
        <p:nvSpPr>
          <p:cNvPr id="5" name="Photo"/>
          <p:cNvSpPr>
            <a:spLocks noEditPoints="1" noChangeArrowheads="1"/>
          </p:cNvSpPr>
          <p:nvPr/>
        </p:nvSpPr>
        <p:spPr bwMode="auto">
          <a:xfrm>
            <a:off x="7164288" y="2492896"/>
            <a:ext cx="1809750" cy="1362075"/>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61 w 21600"/>
              <a:gd name="T17" fmla="*/ 22454 h 21600"/>
              <a:gd name="T18" fmla="*/ 21069 w 21600"/>
              <a:gd name="T19" fmla="*/ 30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dirty="0"/>
          </a:p>
        </p:txBody>
      </p:sp>
      <p:pic>
        <p:nvPicPr>
          <p:cNvPr id="9" name="Immagine 8" descr="Clipboard01.jpg"/>
          <p:cNvPicPr>
            <a:picLocks noChangeAspect="1"/>
          </p:cNvPicPr>
          <p:nvPr/>
        </p:nvPicPr>
        <p:blipFill>
          <a:blip r:embed="rId4" cstate="print"/>
          <a:stretch>
            <a:fillRect/>
          </a:stretch>
        </p:blipFill>
        <p:spPr>
          <a:xfrm>
            <a:off x="323528" y="3429000"/>
            <a:ext cx="2448272" cy="3297830"/>
          </a:xfrm>
          <a:prstGeom prst="rect">
            <a:avLst/>
          </a:prstGeom>
        </p:spPr>
      </p:pic>
      <p:pic>
        <p:nvPicPr>
          <p:cNvPr id="10" name="Immagine 9" descr="Clipboard01.jpg"/>
          <p:cNvPicPr>
            <a:picLocks noChangeAspect="1"/>
          </p:cNvPicPr>
          <p:nvPr/>
        </p:nvPicPr>
        <p:blipFill>
          <a:blip r:embed="rId5" cstate="print"/>
          <a:stretch>
            <a:fillRect/>
          </a:stretch>
        </p:blipFill>
        <p:spPr>
          <a:xfrm>
            <a:off x="4139952" y="4005064"/>
            <a:ext cx="4248472" cy="2659476"/>
          </a:xfrm>
          <a:prstGeom prst="rect">
            <a:avLst/>
          </a:prstGeom>
        </p:spPr>
      </p:pic>
    </p:spTree>
    <p:extLst>
      <p:ext uri="{BB962C8B-B14F-4D97-AF65-F5344CB8AC3E}">
        <p14:creationId xmlns="" xmlns:p14="http://schemas.microsoft.com/office/powerpoint/2010/main" val="273004759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8"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par>
                                <p:cTn id="13" presetID="45" presetClass="entr" presetSubtype="0" fill="hold" grpId="1" nodeType="with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tile tx="0" ty="0" sx="100000" sy="100000" flip="none" algn="tl"/>
        </a:blipFill>
        <a:effectLst/>
      </p:bgPr>
    </p:bg>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4" cstate="email">
            <a:extLst>
              <a:ext uri="{28A0092B-C50C-407E-A947-70E740481C1C}">
                <a14:useLocalDpi xmlns="" xmlns:a14="http://schemas.microsoft.com/office/drawing/2010/main" val="0"/>
              </a:ext>
            </a:extLst>
          </a:blip>
          <a:stretch>
            <a:fillRect/>
          </a:stretch>
        </p:blipFill>
        <p:spPr>
          <a:xfrm>
            <a:off x="971600" y="1600200"/>
            <a:ext cx="7344816" cy="4853136"/>
          </a:xfrm>
          <a:effectLst>
            <a:glow rad="228600">
              <a:schemeClr val="accent5">
                <a:satMod val="175000"/>
                <a:alpha val="40000"/>
              </a:schemeClr>
            </a:glow>
          </a:effectLst>
          <a:scene3d>
            <a:camera prst="orthographicFront"/>
            <a:lightRig rig="threePt" dir="t"/>
          </a:scene3d>
          <a:sp3d>
            <a:bevelT w="152400" h="50800" prst="softRound"/>
          </a:sp3d>
        </p:spPr>
      </p:pic>
      <p:pic>
        <p:nvPicPr>
          <p:cNvPr id="3" name="Olyver.m4a">
            <a:hlinkClick r:id="" action="ppaction://media"/>
          </p:cNvPr>
          <p:cNvPicPr>
            <a:picLocks noRot="1" noChangeAspect="1"/>
          </p:cNvPicPr>
          <p:nvPr>
            <a:audioFile r:link="rId1"/>
          </p:nvPr>
        </p:nvPicPr>
        <p:blipFill>
          <a:blip r:embed="rId5" cstate="email"/>
          <a:stretch>
            <a:fillRect/>
          </a:stretch>
        </p:blipFill>
        <p:spPr>
          <a:xfrm>
            <a:off x="8100392" y="6093296"/>
            <a:ext cx="304800" cy="304800"/>
          </a:xfrm>
          <a:prstGeom prst="rect">
            <a:avLst/>
          </a:prstGeom>
        </p:spPr>
      </p:pic>
    </p:spTree>
    <p:extLst>
      <p:ext uri="{BB962C8B-B14F-4D97-AF65-F5344CB8AC3E}">
        <p14:creationId xmlns="" xmlns:p14="http://schemas.microsoft.com/office/powerpoint/2010/main" val="22224376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30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332657"/>
            <a:ext cx="7772400" cy="720080"/>
          </a:xfrm>
        </p:spPr>
        <p:txBody>
          <a:bodyPr>
            <a:normAutofit/>
          </a:bodyPr>
          <a:lstStyle/>
          <a:p>
            <a:r>
              <a:rPr lang="it-IT" sz="2800" b="1" dirty="0" smtClean="0"/>
              <a:t>CAPITOLO UNO</a:t>
            </a:r>
            <a:endParaRPr lang="it-IT" sz="2800" b="1" dirty="0"/>
          </a:p>
        </p:txBody>
      </p:sp>
      <p:sp>
        <p:nvSpPr>
          <p:cNvPr id="3" name="Sottotitolo 2"/>
          <p:cNvSpPr>
            <a:spLocks noGrp="1"/>
          </p:cNvSpPr>
          <p:nvPr>
            <p:ph type="subTitle" idx="1"/>
          </p:nvPr>
        </p:nvSpPr>
        <p:spPr>
          <a:xfrm>
            <a:off x="827584" y="1124745"/>
            <a:ext cx="3456384" cy="5113986"/>
          </a:xfrm>
        </p:spPr>
        <p:txBody>
          <a:bodyPr>
            <a:normAutofit lnSpcReduction="10000"/>
          </a:bodyPr>
          <a:lstStyle/>
          <a:p>
            <a:pPr algn="just"/>
            <a:r>
              <a:rPr lang="it-IT" sz="2600" b="1" dirty="0">
                <a:solidFill>
                  <a:schemeClr val="tx1"/>
                </a:solidFill>
              </a:rPr>
              <a:t>Un giorno, la famiglia Mauri partì da Roma per le vacanze </a:t>
            </a:r>
            <a:r>
              <a:rPr lang="it-IT" sz="2600" b="1" dirty="0" smtClean="0">
                <a:solidFill>
                  <a:schemeClr val="tx1"/>
                </a:solidFill>
              </a:rPr>
              <a:t>estive, </a:t>
            </a:r>
            <a:r>
              <a:rPr lang="it-IT" sz="2600" b="1" dirty="0">
                <a:solidFill>
                  <a:schemeClr val="tx1"/>
                </a:solidFill>
              </a:rPr>
              <a:t>per andare a prendere un po’ d’aria fresca a Rieti, in collina.</a:t>
            </a:r>
          </a:p>
          <a:p>
            <a:pPr algn="just"/>
            <a:r>
              <a:rPr lang="it-IT" sz="2600" i="1" dirty="0">
                <a:solidFill>
                  <a:schemeClr val="tx1"/>
                </a:solidFill>
              </a:rPr>
              <a:t>Durante il viaggio, la famiglia Mauri arrivò con la macchina in cima ad una collina. Lì Tom decise di scendere dalla macchina per guardare il paesaggio. </a:t>
            </a:r>
            <a:endParaRPr lang="it-IT" sz="2600" i="1" dirty="0" smtClean="0">
              <a:solidFill>
                <a:schemeClr val="tx1"/>
              </a:solidFill>
            </a:endParaRPr>
          </a:p>
          <a:p>
            <a:pPr algn="just"/>
            <a:endParaRPr lang="it-IT" sz="2400" dirty="0"/>
          </a:p>
          <a:p>
            <a:pPr algn="just"/>
            <a:endParaRPr lang="it-IT" dirty="0"/>
          </a:p>
        </p:txBody>
      </p:sp>
      <p:pic>
        <p:nvPicPr>
          <p:cNvPr id="4" name="Immagine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716016" y="1124744"/>
            <a:ext cx="3715290" cy="5113987"/>
          </a:xfrm>
          <a:prstGeom prst="rect">
            <a:avLst/>
          </a:prstGeom>
          <a:effectLst>
            <a:glow rad="228600">
              <a:schemeClr val="accent1">
                <a:satMod val="175000"/>
                <a:alpha val="40000"/>
              </a:schemeClr>
            </a:glow>
            <a:outerShdw blurRad="50800" dist="38100" dir="5400000" algn="t" rotWithShape="0">
              <a:prstClr val="black">
                <a:alpha val="40000"/>
              </a:prstClr>
            </a:outerShdw>
          </a:effectLst>
        </p:spPr>
      </p:pic>
      <p:pic>
        <p:nvPicPr>
          <p:cNvPr id="5" name="prima dia.m4a">
            <a:hlinkClick r:id="" action="ppaction://media"/>
          </p:cNvPr>
          <p:cNvPicPr>
            <a:picLocks noRot="1" noChangeAspect="1"/>
          </p:cNvPicPr>
          <p:nvPr>
            <a:audioFile r:link="rId1"/>
          </p:nvPr>
        </p:nvPicPr>
        <p:blipFill>
          <a:blip r:embed="rId4" cstate="email"/>
          <a:stretch>
            <a:fillRect/>
          </a:stretch>
        </p:blipFill>
        <p:spPr>
          <a:xfrm>
            <a:off x="8460432" y="6165304"/>
            <a:ext cx="304800" cy="304800"/>
          </a:xfrm>
          <a:prstGeom prst="rect">
            <a:avLst/>
          </a:prstGeom>
        </p:spPr>
      </p:pic>
    </p:spTree>
    <p:extLst>
      <p:ext uri="{BB962C8B-B14F-4D97-AF65-F5344CB8AC3E}">
        <p14:creationId xmlns="" xmlns:p14="http://schemas.microsoft.com/office/powerpoint/2010/main" val="223452271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50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548680"/>
            <a:ext cx="4114800" cy="5400600"/>
          </a:xfrm>
        </p:spPr>
        <p:txBody>
          <a:bodyPr>
            <a:noAutofit/>
          </a:bodyPr>
          <a:lstStyle/>
          <a:p>
            <a:pPr marL="0" indent="0" algn="just">
              <a:buNone/>
            </a:pPr>
            <a:r>
              <a:rPr lang="it-IT" sz="2000" i="1" dirty="0"/>
              <a:t>Tutti insieme decisero di fare una passeggiata, ma mentre camminavano si trovarono stretti in labirinto senza uscita. Capirono che per uscire serviva una chiave, ma mentre cercavano apparvero degli strani uomini con una chiave in mano: erano i “guardiani della chiave”.</a:t>
            </a:r>
            <a:endParaRPr lang="it-IT" sz="2000" dirty="0"/>
          </a:p>
          <a:p>
            <a:pPr marL="0" indent="0" algn="just">
              <a:buNone/>
            </a:pPr>
            <a:r>
              <a:rPr lang="it-IT" sz="2000" i="1" dirty="0"/>
              <a:t>Lottando con tutte le loro forze, riuscirono a strappare una chiave, ma purtroppo era quella sbagliata: si aprì una porta tra gli alberi ed apparve un enorme orso che cominciò ad inseguirli.</a:t>
            </a:r>
          </a:p>
          <a:p>
            <a:pPr marL="0" indent="0" algn="just">
              <a:buNone/>
            </a:pPr>
            <a:r>
              <a:rPr lang="it-IT" sz="2000" b="1" dirty="0"/>
              <a:t>La famiglia Mauri terrorizzata, cominciò a correre. Si trovarono in </a:t>
            </a:r>
            <a:r>
              <a:rPr lang="it-IT" sz="2000" b="1" dirty="0" smtClean="0"/>
              <a:t>un vicolo </a:t>
            </a:r>
            <a:r>
              <a:rPr lang="it-IT" sz="2000" b="1" dirty="0"/>
              <a:t>cieco intrappolati.</a:t>
            </a:r>
          </a:p>
          <a:p>
            <a:pPr marL="0" indent="0">
              <a:buNone/>
            </a:pPr>
            <a:endParaRPr lang="it-IT" sz="2000" dirty="0"/>
          </a:p>
        </p:txBody>
      </p:sp>
      <p:pic>
        <p:nvPicPr>
          <p:cNvPr id="4" name="Immagine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499992" y="1268760"/>
            <a:ext cx="4499991" cy="3969610"/>
          </a:xfrm>
          <a:prstGeom prst="rect">
            <a:avLst/>
          </a:prstGeom>
          <a:ln>
            <a:solidFill>
              <a:srgbClr val="FF7C80"/>
            </a:solidFill>
          </a:ln>
          <a:effectLst>
            <a:outerShdw blurRad="50800" dist="38100" dir="13500000" algn="br" rotWithShape="0">
              <a:prstClr val="black">
                <a:alpha val="40000"/>
              </a:prstClr>
            </a:outerShdw>
          </a:effectLst>
        </p:spPr>
      </p:pic>
      <p:pic>
        <p:nvPicPr>
          <p:cNvPr id="5" name="2 dia.m4a">
            <a:hlinkClick r:id="" action="ppaction://media"/>
          </p:cNvPr>
          <p:cNvPicPr>
            <a:picLocks noRot="1" noChangeAspect="1"/>
          </p:cNvPicPr>
          <p:nvPr>
            <a:audioFile r:link="rId1"/>
          </p:nvPr>
        </p:nvPicPr>
        <p:blipFill>
          <a:blip r:embed="rId4" cstate="email"/>
          <a:stretch>
            <a:fillRect/>
          </a:stretch>
        </p:blipFill>
        <p:spPr>
          <a:xfrm>
            <a:off x="611560" y="6093296"/>
            <a:ext cx="304800" cy="304800"/>
          </a:xfrm>
          <a:prstGeom prst="rect">
            <a:avLst/>
          </a:prstGeom>
        </p:spPr>
      </p:pic>
    </p:spTree>
    <p:extLst>
      <p:ext uri="{BB962C8B-B14F-4D97-AF65-F5344CB8AC3E}">
        <p14:creationId xmlns="" xmlns:p14="http://schemas.microsoft.com/office/powerpoint/2010/main" val="255918929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50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332656"/>
            <a:ext cx="8640960" cy="2592288"/>
          </a:xfrm>
        </p:spPr>
        <p:txBody>
          <a:bodyPr>
            <a:normAutofit fontScale="25000" lnSpcReduction="20000"/>
          </a:bodyPr>
          <a:lstStyle/>
          <a:p>
            <a:pPr marL="0" indent="0" algn="just">
              <a:buNone/>
            </a:pPr>
            <a:r>
              <a:rPr lang="it-IT" sz="6400" b="1" dirty="0"/>
              <a:t>Dentro il vicolo sentirono una strana voce che diceva al cane Filly di scavare in un punto preciso del vicolo. L’orso si avvicinava sempre di più e tutti erano terrorizzati. Filly intanto scavava e improvvisamente trovò una chiave che portò a Giacomo e Lorenzo. In quel momento i ragazzi si accorsero che in fondo al vicolo c’era qualcosa che luccicava.</a:t>
            </a:r>
          </a:p>
          <a:p>
            <a:pPr marL="0" indent="0" algn="just">
              <a:buNone/>
            </a:pPr>
            <a:r>
              <a:rPr lang="it-IT" sz="6400" b="1" dirty="0"/>
              <a:t>Capirono che era una porta. Corsero alla porta e la aprirono. Riuscirono ad entrare e a chiuderla proprio mentre arrivava l’orso che voleva attaccare la famiglia.</a:t>
            </a:r>
          </a:p>
          <a:p>
            <a:pPr marL="0" indent="0" algn="just">
              <a:buNone/>
            </a:pPr>
            <a:r>
              <a:rPr lang="it-IT" sz="6400" b="1" dirty="0"/>
              <a:t>Dietro la </a:t>
            </a:r>
            <a:r>
              <a:rPr lang="it-IT" sz="6400" b="1" dirty="0" smtClean="0"/>
              <a:t>porta Tom, </a:t>
            </a:r>
            <a:r>
              <a:rPr lang="it-IT" sz="6400" b="1" dirty="0"/>
              <a:t>Alessia e i </a:t>
            </a:r>
            <a:r>
              <a:rPr lang="it-IT" sz="6400" b="1" dirty="0" smtClean="0"/>
              <a:t>ragazzi, </a:t>
            </a:r>
            <a:r>
              <a:rPr lang="it-IT" sz="6400" b="1" dirty="0"/>
              <a:t>con </a:t>
            </a:r>
            <a:r>
              <a:rPr lang="it-IT" sz="6400" b="1" dirty="0" smtClean="0"/>
              <a:t>Filly, </a:t>
            </a:r>
            <a:r>
              <a:rPr lang="it-IT" sz="6400" b="1" dirty="0"/>
              <a:t>si trovarono davanti un bel castello con una grande porta. Timorosi la aprirono e si trovarono di fronte il grande mago Gentilino che li salutò con un gran sorriso.</a:t>
            </a:r>
          </a:p>
          <a:p>
            <a:pPr marL="0" indent="0" algn="just">
              <a:buNone/>
            </a:pPr>
            <a:r>
              <a:rPr lang="it-IT" sz="6400" b="1" dirty="0"/>
              <a:t>Il Mago Gentilino, si presentò e offrì una stanza per riposarsi. Poi spiegò alla famiglia Mauri che suo fratello Olyver era molto arrabbiato con loro </a:t>
            </a:r>
            <a:r>
              <a:rPr lang="it-IT" sz="6400" b="1" dirty="0" smtClean="0"/>
              <a:t>perché, </a:t>
            </a:r>
            <a:r>
              <a:rPr lang="it-IT" sz="6400" b="1" dirty="0"/>
              <a:t>durante la passeggiata nel bosco, avevano spaventato e inseguito due piccoli orsetti e così li aveva voluto punire.</a:t>
            </a:r>
          </a:p>
          <a:p>
            <a:pPr marL="0" indent="0">
              <a:buNone/>
            </a:pPr>
            <a:r>
              <a:rPr lang="it-IT" sz="6400" dirty="0"/>
              <a:t> </a:t>
            </a:r>
          </a:p>
          <a:p>
            <a:pPr marL="0" indent="0">
              <a:buNone/>
            </a:pPr>
            <a:endParaRPr lang="it-IT" dirty="0"/>
          </a:p>
        </p:txBody>
      </p:sp>
      <p:pic>
        <p:nvPicPr>
          <p:cNvPr id="4" name="Immagine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611560" y="3068960"/>
            <a:ext cx="7704856" cy="3681578"/>
          </a:xfrm>
          <a:prstGeom prst="rect">
            <a:avLst/>
          </a:prstGeom>
          <a:effectLst>
            <a:glow rad="139700">
              <a:schemeClr val="accent4">
                <a:satMod val="175000"/>
                <a:alpha val="40000"/>
              </a:schemeClr>
            </a:glow>
          </a:effectLst>
          <a:scene3d>
            <a:camera prst="orthographicFront"/>
            <a:lightRig rig="threePt" dir="t"/>
          </a:scene3d>
          <a:sp3d>
            <a:bevelT w="152400" h="50800" prst="softRound"/>
          </a:sp3d>
        </p:spPr>
      </p:pic>
      <p:pic>
        <p:nvPicPr>
          <p:cNvPr id="5" name="3 dia.m4a">
            <a:hlinkClick r:id="" action="ppaction://media"/>
          </p:cNvPr>
          <p:cNvPicPr>
            <a:picLocks noRot="1" noChangeAspect="1"/>
          </p:cNvPicPr>
          <p:nvPr>
            <a:audioFile r:link="rId1"/>
          </p:nvPr>
        </p:nvPicPr>
        <p:blipFill>
          <a:blip r:embed="rId4" cstate="email"/>
          <a:stretch>
            <a:fillRect/>
          </a:stretch>
        </p:blipFill>
        <p:spPr>
          <a:xfrm>
            <a:off x="8028384" y="6381328"/>
            <a:ext cx="304800" cy="304800"/>
          </a:xfrm>
          <a:prstGeom prst="rect">
            <a:avLst/>
          </a:prstGeom>
        </p:spPr>
      </p:pic>
    </p:spTree>
    <p:extLst>
      <p:ext uri="{BB962C8B-B14F-4D97-AF65-F5344CB8AC3E}">
        <p14:creationId xmlns="" xmlns:p14="http://schemas.microsoft.com/office/powerpoint/2010/main" val="420364926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50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780311"/>
            <a:ext cx="8229600" cy="5889049"/>
          </a:xfrm>
        </p:spPr>
        <p:txBody>
          <a:bodyPr>
            <a:normAutofit/>
          </a:bodyPr>
          <a:lstStyle/>
          <a:p>
            <a:pPr marL="0" indent="0">
              <a:buNone/>
            </a:pPr>
            <a:r>
              <a:rPr lang="it-IT" sz="1800" i="1" dirty="0"/>
              <a:t>La famiglia Mauri così decise di scusarsi con l’orso e </a:t>
            </a:r>
            <a:r>
              <a:rPr lang="it-IT" sz="1800" i="1" dirty="0" smtClean="0"/>
              <a:t>decise </a:t>
            </a:r>
            <a:r>
              <a:rPr lang="it-IT" sz="1800" i="1" dirty="0"/>
              <a:t>di portare del miele a lui e ai suoi due cuccioli. Salutarono il Mago Gentilino, lo ringraziarono per l’aiuto e partirono. </a:t>
            </a:r>
            <a:endParaRPr lang="it-IT" sz="1800" dirty="0"/>
          </a:p>
          <a:p>
            <a:pPr marL="0" indent="0">
              <a:buNone/>
            </a:pPr>
            <a:r>
              <a:rPr lang="it-IT" sz="1800" i="1" dirty="0"/>
              <a:t>Fuori dal castello, cominciarono a camminare nel bosco, ma incontrarono un </a:t>
            </a:r>
            <a:r>
              <a:rPr lang="it-IT" sz="1800" i="1" dirty="0" smtClean="0"/>
              <a:t>grande fiume </a:t>
            </a:r>
            <a:r>
              <a:rPr lang="it-IT" sz="1800" i="1" dirty="0"/>
              <a:t>e non riuscivano a </a:t>
            </a:r>
            <a:r>
              <a:rPr lang="it-IT" sz="1800" i="1" dirty="0" smtClean="0"/>
              <a:t>trovare un posto per attraversarlo.</a:t>
            </a:r>
            <a:endParaRPr lang="it-IT" sz="1800" dirty="0"/>
          </a:p>
          <a:p>
            <a:pPr marL="0" indent="0">
              <a:buNone/>
            </a:pPr>
            <a:r>
              <a:rPr lang="it-IT" sz="1800" b="1" dirty="0"/>
              <a:t>Cominciarono a camminare lungo la riva del fiume che era impetuoso. Camminarono a lungo e trovarono una zona dove l’acqua non era violenta e scoprirono delle dighe fatte dai castori. Nel bosco papà Tom trovò dei tronchi; con la corda che aveva portato nello zaino, cominciò a costruire una zattera.</a:t>
            </a:r>
            <a:endParaRPr lang="it-IT" sz="1800" dirty="0"/>
          </a:p>
          <a:p>
            <a:endParaRPr lang="it-IT" sz="1800" dirty="0"/>
          </a:p>
        </p:txBody>
      </p:sp>
      <p:sp>
        <p:nvSpPr>
          <p:cNvPr id="4" name="CasellaDiTesto 3"/>
          <p:cNvSpPr txBox="1"/>
          <p:nvPr/>
        </p:nvSpPr>
        <p:spPr>
          <a:xfrm>
            <a:off x="899592" y="404664"/>
            <a:ext cx="5760640" cy="400110"/>
          </a:xfrm>
          <a:prstGeom prst="rect">
            <a:avLst/>
          </a:prstGeom>
          <a:noFill/>
        </p:spPr>
        <p:txBody>
          <a:bodyPr wrap="square" rtlCol="0">
            <a:spAutoFit/>
          </a:bodyPr>
          <a:lstStyle/>
          <a:p>
            <a:pPr algn="ctr"/>
            <a:r>
              <a:rPr lang="it-IT" sz="2000" b="1" dirty="0" smtClean="0">
                <a:latin typeface="+mj-lt"/>
              </a:rPr>
              <a:t>CAPITOLO SECONDO</a:t>
            </a:r>
            <a:endParaRPr lang="it-IT" sz="2000" b="1" dirty="0">
              <a:latin typeface="+mj-lt"/>
            </a:endParaRPr>
          </a:p>
        </p:txBody>
      </p:sp>
      <p:pic>
        <p:nvPicPr>
          <p:cNvPr id="2" name="Immagin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619672" y="3501007"/>
            <a:ext cx="5472608" cy="3033507"/>
          </a:xfrm>
          <a:prstGeom prst="rect">
            <a:avLst/>
          </a:prstGeom>
          <a:effectLst>
            <a:glow rad="228600">
              <a:schemeClr val="accent1">
                <a:satMod val="175000"/>
                <a:alpha val="40000"/>
              </a:schemeClr>
            </a:glow>
          </a:effectLst>
          <a:scene3d>
            <a:camera prst="orthographicFront"/>
            <a:lightRig rig="threePt" dir="t"/>
          </a:scene3d>
          <a:sp3d>
            <a:bevelT w="152400" h="50800" prst="softRound"/>
          </a:sp3d>
        </p:spPr>
      </p:pic>
      <p:pic>
        <p:nvPicPr>
          <p:cNvPr id="5" name="4 dia.m4a">
            <a:hlinkClick r:id="" action="ppaction://media"/>
          </p:cNvPr>
          <p:cNvPicPr>
            <a:picLocks noRot="1" noChangeAspect="1"/>
          </p:cNvPicPr>
          <p:nvPr>
            <a:audioFile r:link="rId1"/>
          </p:nvPr>
        </p:nvPicPr>
        <p:blipFill>
          <a:blip r:embed="rId4" cstate="email"/>
          <a:stretch>
            <a:fillRect/>
          </a:stretch>
        </p:blipFill>
        <p:spPr>
          <a:xfrm>
            <a:off x="7452320" y="6237312"/>
            <a:ext cx="304800" cy="304800"/>
          </a:xfrm>
          <a:prstGeom prst="rect">
            <a:avLst/>
          </a:prstGeom>
        </p:spPr>
      </p:pic>
    </p:spTree>
    <p:extLst>
      <p:ext uri="{BB962C8B-B14F-4D97-AF65-F5344CB8AC3E}">
        <p14:creationId xmlns="" xmlns:p14="http://schemas.microsoft.com/office/powerpoint/2010/main" val="132127810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50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91264" cy="3312368"/>
          </a:xfrm>
        </p:spPr>
        <p:txBody>
          <a:bodyPr>
            <a:normAutofit fontScale="25000" lnSpcReduction="20000"/>
          </a:bodyPr>
          <a:lstStyle/>
          <a:p>
            <a:pPr marL="0" indent="0" algn="just">
              <a:buNone/>
            </a:pPr>
            <a:r>
              <a:rPr lang="it-IT" sz="8000" b="1" dirty="0"/>
              <a:t>Papà Tom aiutò tutta la famiglia ad attraversare il fiume.  Lungo il sentiero nel bosco, trovarono un albero  con un grosso  alveare da cui scolava del miele. I ragazzi pensarono a come raccoglierlo, così presero dallo zaino una ciotolina. Quando la ciotola fu piena, camminarono ancora alla ricerca dell’orso. Ad un certo punto trovarono delle grosse </a:t>
            </a:r>
            <a:r>
              <a:rPr lang="it-IT" sz="8000" b="1" dirty="0" smtClean="0"/>
              <a:t>impronte, </a:t>
            </a:r>
            <a:r>
              <a:rPr lang="it-IT" sz="8000" b="1" dirty="0"/>
              <a:t>dei peli sul terreno e pensarono all’orso. </a:t>
            </a:r>
          </a:p>
          <a:p>
            <a:pPr marL="0" indent="0" algn="just">
              <a:buNone/>
            </a:pPr>
            <a:r>
              <a:rPr lang="it-IT" sz="8000" b="1" dirty="0" smtClean="0"/>
              <a:t>Allora </a:t>
            </a:r>
            <a:r>
              <a:rPr lang="it-IT" sz="8000" b="1" dirty="0"/>
              <a:t>pensarono di seguire </a:t>
            </a:r>
            <a:r>
              <a:rPr lang="it-IT" sz="8000" b="1" dirty="0" smtClean="0"/>
              <a:t>le sue </a:t>
            </a:r>
            <a:r>
              <a:rPr lang="it-IT" sz="8000" b="1" dirty="0"/>
              <a:t>impronte e così </a:t>
            </a:r>
            <a:r>
              <a:rPr lang="it-IT" sz="8000" b="1" dirty="0" smtClean="0"/>
              <a:t>facendo, </a:t>
            </a:r>
            <a:r>
              <a:rPr lang="it-IT" sz="8000" b="1" dirty="0"/>
              <a:t>arrivarono </a:t>
            </a:r>
            <a:r>
              <a:rPr lang="it-IT" sz="8000" b="1" dirty="0" smtClean="0"/>
              <a:t>ad </a:t>
            </a:r>
            <a:r>
              <a:rPr lang="it-IT" sz="8000" b="1" dirty="0"/>
              <a:t>una grotta.</a:t>
            </a:r>
          </a:p>
          <a:p>
            <a:pPr marL="0" indent="0" algn="just">
              <a:buNone/>
            </a:pPr>
            <a:r>
              <a:rPr lang="it-IT" sz="8000" b="1" dirty="0"/>
              <a:t>Videro i due orsetti da </a:t>
            </a:r>
            <a:r>
              <a:rPr lang="it-IT" sz="8000" b="1" dirty="0" smtClean="0"/>
              <a:t>lontano, ma non sapevano come </a:t>
            </a:r>
            <a:r>
              <a:rPr lang="it-IT" sz="8000" b="1" dirty="0"/>
              <a:t>fare </a:t>
            </a:r>
            <a:r>
              <a:rPr lang="it-IT" sz="8000" b="1" dirty="0" smtClean="0"/>
              <a:t>per </a:t>
            </a:r>
            <a:r>
              <a:rPr lang="it-IT" sz="8000" b="1" dirty="0"/>
              <a:t>dare il miele ai due cuccioli. Lorenzo ebbe un’idea: vide che gli orsi dormivano, così piano piano mise la ciotola all’ingresso della grotta. Poi tutta la famiglia si nascose dietro un albero e aspettarono il risveglio degli orsi.</a:t>
            </a:r>
          </a:p>
          <a:p>
            <a:pPr algn="just"/>
            <a:endParaRPr lang="it-IT" b="1" dirty="0"/>
          </a:p>
        </p:txBody>
      </p:sp>
      <p:pic>
        <p:nvPicPr>
          <p:cNvPr id="7" name="5 dia.m4a">
            <a:hlinkClick r:id="" action="ppaction://media"/>
          </p:cNvPr>
          <p:cNvPicPr>
            <a:picLocks noRot="1" noChangeAspect="1"/>
          </p:cNvPicPr>
          <p:nvPr>
            <a:audioFile r:link="rId1"/>
          </p:nvPr>
        </p:nvPicPr>
        <p:blipFill>
          <a:blip r:embed="rId3" cstate="email"/>
          <a:stretch>
            <a:fillRect/>
          </a:stretch>
        </p:blipFill>
        <p:spPr>
          <a:xfrm>
            <a:off x="7092280" y="6237312"/>
            <a:ext cx="304800" cy="304800"/>
          </a:xfrm>
          <a:prstGeom prst="rect">
            <a:avLst/>
          </a:prstGeom>
        </p:spPr>
      </p:pic>
      <p:pic>
        <p:nvPicPr>
          <p:cNvPr id="6" name="Immagine 5" descr="foto24.jpeg"/>
          <p:cNvPicPr>
            <a:picLocks noChangeAspect="1"/>
          </p:cNvPicPr>
          <p:nvPr/>
        </p:nvPicPr>
        <p:blipFill>
          <a:blip r:embed="rId4" cstate="email"/>
          <a:stretch>
            <a:fillRect/>
          </a:stretch>
        </p:blipFill>
        <p:spPr>
          <a:xfrm rot="5400000">
            <a:off x="2847411" y="3045570"/>
            <a:ext cx="3089137" cy="4248472"/>
          </a:xfrm>
          <a:prstGeom prst="rect">
            <a:avLst/>
          </a:prstGeom>
          <a:effectLst>
            <a:glow rad="228600">
              <a:schemeClr val="accent6">
                <a:satMod val="175000"/>
                <a:alpha val="40000"/>
              </a:schemeClr>
            </a:glow>
          </a:effectLst>
        </p:spPr>
      </p:pic>
    </p:spTree>
    <p:extLst>
      <p:ext uri="{BB962C8B-B14F-4D97-AF65-F5344CB8AC3E}">
        <p14:creationId xmlns="" xmlns:p14="http://schemas.microsoft.com/office/powerpoint/2010/main" val="413832969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50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548680"/>
            <a:ext cx="8229600" cy="2692896"/>
          </a:xfrm>
        </p:spPr>
        <p:txBody>
          <a:bodyPr>
            <a:normAutofit fontScale="62500" lnSpcReduction="20000"/>
          </a:bodyPr>
          <a:lstStyle/>
          <a:p>
            <a:pPr marL="0" indent="0">
              <a:buNone/>
            </a:pPr>
            <a:r>
              <a:rPr lang="it-IT" b="1" dirty="0"/>
              <a:t>Dopo un po’ uno degli orsetti si svegliò e mentre usciva fuori dalla caverna vide la ciotola piena di miele. Si svegliarono anche gli altri orsi e andarono tutti a mangiare il  gustoso miele.</a:t>
            </a:r>
            <a:endParaRPr lang="it-IT" dirty="0"/>
          </a:p>
          <a:p>
            <a:pPr marL="0" indent="0">
              <a:buNone/>
            </a:pPr>
            <a:r>
              <a:rPr lang="it-IT" b="1" dirty="0"/>
              <a:t>In quel momento tutta la </a:t>
            </a:r>
            <a:r>
              <a:rPr lang="it-IT" b="1" dirty="0" smtClean="0"/>
              <a:t>famiglia, piano </a:t>
            </a:r>
            <a:r>
              <a:rPr lang="it-IT" b="1" dirty="0"/>
              <a:t>piano, si avvicinò alla grotta per far capire che erano stati loro a mettere il miele.</a:t>
            </a:r>
            <a:endParaRPr lang="it-IT" dirty="0"/>
          </a:p>
          <a:p>
            <a:pPr marL="0" indent="0">
              <a:buNone/>
            </a:pPr>
            <a:r>
              <a:rPr lang="it-IT" b="1" dirty="0"/>
              <a:t>L’orso, alla vista della famiglia  Mauri, fece un cenno di approvazione con la testa facendo capire di aver perdonato tutta la famiglia e fu così che tutti si rasserenarono e fecero la pace.</a:t>
            </a:r>
            <a:endParaRPr lang="it-IT" dirty="0"/>
          </a:p>
          <a:p>
            <a:pPr marL="0" indent="0">
              <a:buNone/>
            </a:pPr>
            <a:r>
              <a:rPr lang="it-IT" b="1" dirty="0"/>
              <a:t> </a:t>
            </a:r>
            <a:endParaRPr lang="it-IT" dirty="0"/>
          </a:p>
          <a:p>
            <a:endParaRPr lang="it-IT" dirty="0"/>
          </a:p>
        </p:txBody>
      </p:sp>
      <p:pic>
        <p:nvPicPr>
          <p:cNvPr id="4" name="Immagine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763688" y="2780928"/>
            <a:ext cx="5292080" cy="3844674"/>
          </a:xfrm>
          <a:prstGeom prst="rect">
            <a:avLst/>
          </a:prstGeom>
          <a:effectLst>
            <a:glow rad="228600">
              <a:schemeClr val="accent4">
                <a:satMod val="175000"/>
                <a:alpha val="40000"/>
              </a:schemeClr>
            </a:glow>
          </a:effectLst>
          <a:scene3d>
            <a:camera prst="orthographicFront"/>
            <a:lightRig rig="threePt" dir="t"/>
          </a:scene3d>
          <a:sp3d>
            <a:bevelT w="152400" h="50800" prst="softRound"/>
          </a:sp3d>
        </p:spPr>
      </p:pic>
      <p:pic>
        <p:nvPicPr>
          <p:cNvPr id="5" name="6dia.m4a">
            <a:hlinkClick r:id="" action="ppaction://media"/>
          </p:cNvPr>
          <p:cNvPicPr>
            <a:picLocks noRot="1" noChangeAspect="1"/>
          </p:cNvPicPr>
          <p:nvPr>
            <a:audioFile r:link="rId1"/>
          </p:nvPr>
        </p:nvPicPr>
        <p:blipFill>
          <a:blip r:embed="rId4" cstate="email"/>
          <a:stretch>
            <a:fillRect/>
          </a:stretch>
        </p:blipFill>
        <p:spPr>
          <a:xfrm>
            <a:off x="6660232" y="6309320"/>
            <a:ext cx="304800" cy="304800"/>
          </a:xfrm>
          <a:prstGeom prst="rect">
            <a:avLst/>
          </a:prstGeom>
        </p:spPr>
      </p:pic>
    </p:spTree>
    <p:extLst>
      <p:ext uri="{BB962C8B-B14F-4D97-AF65-F5344CB8AC3E}">
        <p14:creationId xmlns="" xmlns:p14="http://schemas.microsoft.com/office/powerpoint/2010/main" val="199213522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50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04664"/>
            <a:ext cx="8229600" cy="3024336"/>
          </a:xfrm>
        </p:spPr>
        <p:txBody>
          <a:bodyPr>
            <a:normAutofit fontScale="55000" lnSpcReduction="20000"/>
          </a:bodyPr>
          <a:lstStyle/>
          <a:p>
            <a:pPr marL="0" indent="0" algn="ctr">
              <a:buNone/>
            </a:pPr>
            <a:r>
              <a:rPr lang="it-IT" b="1" dirty="0" smtClean="0"/>
              <a:t>CAPITOLO     TERZO</a:t>
            </a:r>
            <a:endParaRPr lang="it-IT" dirty="0"/>
          </a:p>
          <a:p>
            <a:pPr marL="0" indent="0" algn="just">
              <a:buNone/>
            </a:pPr>
            <a:r>
              <a:rPr lang="it-IT" i="1" dirty="0"/>
              <a:t>Era ormai sera e la famiglia Mauri era stanca di </a:t>
            </a:r>
            <a:r>
              <a:rPr lang="it-IT" i="1" dirty="0" smtClean="0"/>
              <a:t>camminare. </a:t>
            </a:r>
            <a:r>
              <a:rPr lang="it-IT" i="1" dirty="0"/>
              <a:t>C</a:t>
            </a:r>
            <a:r>
              <a:rPr lang="it-IT" i="1" dirty="0" smtClean="0"/>
              <a:t>osì </a:t>
            </a:r>
            <a:r>
              <a:rPr lang="it-IT" i="1" dirty="0"/>
              <a:t>decisero  di trovare un posto dove dormire. Ad un certo punto trovarono una casetta di legno e pensarono di fermarsi lì a dormire. Dentro però trovarono un boscaiolo che non aveva nessuna intenzione di ospitarli. Se volevano dormire lì, dovevano pagare al boscaiolo 30 euro, ma nessuno della famiglia Mauri aveva soldi con sé. Giacomo e Lorenzo erano stanchissimi e avevano tanta fame…</a:t>
            </a:r>
            <a:endParaRPr lang="it-IT" dirty="0"/>
          </a:p>
          <a:p>
            <a:pPr marL="0" indent="0" algn="just">
              <a:buNone/>
            </a:pPr>
            <a:r>
              <a:rPr lang="it-IT" b="1" dirty="0"/>
              <a:t>La famiglia Mauri non poteva pagare quella cifra e così offrirono al boscaiolo il loro aiuto per pulire e sistemare la casetta, che era ridotta proprio male. Il boscaiolo accettò l’offerta di papà Tom e disse che potevano mangiare e dormire lì per un po’ di tempo. Dopo aver riposato, la mattina dopo la famiglia Mauri si mise al lavoro per pulire e abbellire la casetta del boscaiolo. </a:t>
            </a:r>
            <a:endParaRPr lang="it-IT" dirty="0"/>
          </a:p>
          <a:p>
            <a:pPr marL="0" indent="0">
              <a:buNone/>
            </a:pPr>
            <a:endParaRPr lang="it-IT" dirty="0"/>
          </a:p>
        </p:txBody>
      </p:sp>
      <p:pic>
        <p:nvPicPr>
          <p:cNvPr id="4" name="Immagine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853952" y="3404984"/>
            <a:ext cx="4860032" cy="3321538"/>
          </a:xfrm>
          <a:prstGeom prst="rect">
            <a:avLst/>
          </a:prstGeom>
          <a:effectLst>
            <a:glow rad="139700">
              <a:schemeClr val="accent5">
                <a:satMod val="175000"/>
                <a:alpha val="40000"/>
              </a:schemeClr>
            </a:glow>
          </a:effectLst>
          <a:scene3d>
            <a:camera prst="orthographicFront"/>
            <a:lightRig rig="threePt" dir="t"/>
          </a:scene3d>
          <a:sp3d>
            <a:bevelT w="152400" h="50800" prst="softRound"/>
          </a:sp3d>
        </p:spPr>
      </p:pic>
      <p:pic>
        <p:nvPicPr>
          <p:cNvPr id="5" name="7dia.m4a">
            <a:hlinkClick r:id="" action="ppaction://media"/>
          </p:cNvPr>
          <p:cNvPicPr>
            <a:picLocks noRot="1" noChangeAspect="1"/>
          </p:cNvPicPr>
          <p:nvPr>
            <a:audioFile r:link="rId1"/>
          </p:nvPr>
        </p:nvPicPr>
        <p:blipFill>
          <a:blip r:embed="rId4" cstate="email"/>
          <a:stretch>
            <a:fillRect/>
          </a:stretch>
        </p:blipFill>
        <p:spPr>
          <a:xfrm>
            <a:off x="6444208" y="6381328"/>
            <a:ext cx="304800" cy="304800"/>
          </a:xfrm>
          <a:prstGeom prst="rect">
            <a:avLst/>
          </a:prstGeom>
        </p:spPr>
      </p:pic>
    </p:spTree>
    <p:extLst>
      <p:ext uri="{BB962C8B-B14F-4D97-AF65-F5344CB8AC3E}">
        <p14:creationId xmlns="" xmlns:p14="http://schemas.microsoft.com/office/powerpoint/2010/main" val="173604644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50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32656"/>
            <a:ext cx="8229600" cy="2376264"/>
          </a:xfrm>
        </p:spPr>
        <p:txBody>
          <a:bodyPr>
            <a:normAutofit fontScale="70000" lnSpcReduction="20000"/>
          </a:bodyPr>
          <a:lstStyle/>
          <a:p>
            <a:pPr marL="0" indent="0" algn="just">
              <a:buNone/>
            </a:pPr>
            <a:r>
              <a:rPr lang="it-IT" b="1" dirty="0" smtClean="0"/>
              <a:t>Dopo cinque giorni la famiglia Mauri era pronta per ripartire. Ringraziarono il boscaiolo e lui li salutò regalando loro vestiti puliti, acqua e cibo. Poi indicò loro la strada per raggiungere la collina dove avevano lasciato la macchina con tutti i loro bagagli.</a:t>
            </a:r>
          </a:p>
          <a:p>
            <a:pPr marL="0" indent="0" algn="just">
              <a:buNone/>
            </a:pPr>
            <a:r>
              <a:rPr lang="it-IT" b="1" dirty="0" smtClean="0"/>
              <a:t>Mentre camminavano lungo il sentiero nel bosco, incontrarono l’orso con i due orsetti. Non era più arrabbiato con loro: i cuccioli giocherellavano con Lorenzo e Giacomo, mentre  lui controllava a distanza il loro cammino, perchè non perdessero il sentiero giusto.</a:t>
            </a:r>
          </a:p>
          <a:p>
            <a:pPr marL="0" indent="0">
              <a:buNone/>
            </a:pPr>
            <a:endParaRPr lang="it-IT" dirty="0"/>
          </a:p>
        </p:txBody>
      </p:sp>
      <p:pic>
        <p:nvPicPr>
          <p:cNvPr id="4" name="Immagine 3" descr="foto22.jpeg"/>
          <p:cNvPicPr>
            <a:picLocks noChangeAspect="1"/>
          </p:cNvPicPr>
          <p:nvPr/>
        </p:nvPicPr>
        <p:blipFill>
          <a:blip r:embed="rId3" cstate="email"/>
          <a:stretch>
            <a:fillRect/>
          </a:stretch>
        </p:blipFill>
        <p:spPr>
          <a:xfrm rot="16200000">
            <a:off x="2899390" y="2077274"/>
            <a:ext cx="3749883" cy="5157192"/>
          </a:xfrm>
          <a:prstGeom prst="rect">
            <a:avLst/>
          </a:prstGeom>
          <a:effectLst>
            <a:glow rad="228600">
              <a:schemeClr val="accent6">
                <a:satMod val="175000"/>
                <a:alpha val="40000"/>
              </a:schemeClr>
            </a:glow>
          </a:effectLst>
        </p:spPr>
      </p:pic>
      <p:pic>
        <p:nvPicPr>
          <p:cNvPr id="5" name="8dia.m4a">
            <a:hlinkClick r:id="" action="ppaction://media"/>
          </p:cNvPr>
          <p:cNvPicPr>
            <a:picLocks noRot="1" noChangeAspect="1"/>
          </p:cNvPicPr>
          <p:nvPr>
            <a:audioFile r:link="rId1"/>
          </p:nvPr>
        </p:nvPicPr>
        <p:blipFill>
          <a:blip r:embed="rId4" cstate="email"/>
          <a:stretch>
            <a:fillRect/>
          </a:stretch>
        </p:blipFill>
        <p:spPr>
          <a:xfrm>
            <a:off x="7164288" y="6237312"/>
            <a:ext cx="304800" cy="304800"/>
          </a:xfrm>
          <a:prstGeom prst="rect">
            <a:avLst/>
          </a:prstGeom>
        </p:spPr>
      </p:pic>
    </p:spTree>
    <p:extLst>
      <p:ext uri="{BB962C8B-B14F-4D97-AF65-F5344CB8AC3E}">
        <p14:creationId xmlns="" xmlns:p14="http://schemas.microsoft.com/office/powerpoint/2010/main" val="21530533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50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323528" y="332656"/>
            <a:ext cx="8496944" cy="3108543"/>
          </a:xfrm>
          <a:prstGeom prst="rect">
            <a:avLst/>
          </a:prstGeom>
          <a:noFill/>
        </p:spPr>
        <p:txBody>
          <a:bodyPr wrap="square" rtlCol="0">
            <a:spAutoFit/>
          </a:bodyPr>
          <a:lstStyle/>
          <a:p>
            <a:pPr algn="ctr"/>
            <a:r>
              <a:rPr lang="it-IT" b="1" dirty="0" smtClean="0"/>
              <a:t>CAPITOLO QUARTO: </a:t>
            </a:r>
            <a:r>
              <a:rPr lang="it-IT" b="1" dirty="0"/>
              <a:t>il gran finale!</a:t>
            </a:r>
            <a:endParaRPr lang="it-IT" dirty="0"/>
          </a:p>
          <a:p>
            <a:pPr algn="just"/>
            <a:r>
              <a:rPr lang="it-IT" sz="1600" b="1" i="1" dirty="0" smtClean="0"/>
              <a:t>Il </a:t>
            </a:r>
            <a:r>
              <a:rPr lang="it-IT" sz="1600" b="1" i="1" dirty="0"/>
              <a:t>finale lo immaginiamo così…</a:t>
            </a:r>
            <a:endParaRPr lang="it-IT" sz="1600" dirty="0"/>
          </a:p>
          <a:p>
            <a:pPr algn="just"/>
            <a:r>
              <a:rPr lang="it-IT" sz="1600" i="1" dirty="0" smtClean="0"/>
              <a:t>1° finale: La </a:t>
            </a:r>
            <a:r>
              <a:rPr lang="it-IT" sz="1600" i="1" dirty="0"/>
              <a:t>famiglia Mauri trovò la macchina e decise di proseguire il viaggio verso l’Inghilterra per continuare le vacanze, ma l’Inghilterra è un’isola e i signori Mauri si accorsero che non avevano abbastanza denaro per pagare il traghetto e attraversare il mare….</a:t>
            </a:r>
            <a:endParaRPr lang="it-IT" sz="1600" dirty="0"/>
          </a:p>
          <a:p>
            <a:pPr algn="just"/>
            <a:r>
              <a:rPr lang="it-IT" sz="1600" b="1" dirty="0"/>
              <a:t>La famiglia Mauri, ripresa la </a:t>
            </a:r>
            <a:r>
              <a:rPr lang="it-IT" sz="1600" b="1" dirty="0" smtClean="0"/>
              <a:t>macchina, </a:t>
            </a:r>
            <a:r>
              <a:rPr lang="it-IT" sz="1600" b="1" dirty="0"/>
              <a:t>si mise in cammino usando una mappa e una bussola per trovare l’autostrada. Ritrovata finalmente l’autostrada, ritornarono a Roma e si diressero alla Stazione. Parcheggiarono la macchina e andarono alla ricerca di una Banca dove prendere i soldi per pagare il biglietto per andare in Francia,  a Parigi, in treno. </a:t>
            </a:r>
            <a:endParaRPr lang="it-IT" sz="1600" dirty="0"/>
          </a:p>
          <a:p>
            <a:pPr algn="just"/>
            <a:r>
              <a:rPr lang="it-IT" sz="1600" b="1" dirty="0"/>
              <a:t>A Parigi tutti insieme se ne andarono a spasso e trascorsero due giorni bellissimi. Trovarono alloggio in un bellissimo hotel con vista verso la torre Eiffel.</a:t>
            </a:r>
            <a:endParaRPr lang="it-IT" sz="1600" dirty="0"/>
          </a:p>
          <a:p>
            <a:endParaRPr lang="it-IT" dirty="0"/>
          </a:p>
        </p:txBody>
      </p:sp>
      <p:pic>
        <p:nvPicPr>
          <p:cNvPr id="102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547664" y="3140968"/>
            <a:ext cx="5492750" cy="38740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9dia.m4a">
            <a:hlinkClick r:id="" action="ppaction://media"/>
          </p:cNvPr>
          <p:cNvPicPr>
            <a:picLocks noRot="1" noChangeAspect="1"/>
          </p:cNvPicPr>
          <p:nvPr>
            <a:audioFile r:link="rId1"/>
          </p:nvPr>
        </p:nvPicPr>
        <p:blipFill>
          <a:blip r:embed="rId4" cstate="email"/>
          <a:stretch>
            <a:fillRect/>
          </a:stretch>
        </p:blipFill>
        <p:spPr>
          <a:xfrm>
            <a:off x="6516216" y="6381328"/>
            <a:ext cx="304800" cy="304800"/>
          </a:xfrm>
          <a:prstGeom prst="rect">
            <a:avLst/>
          </a:prstGeom>
        </p:spPr>
      </p:pic>
    </p:spTree>
    <p:extLst>
      <p:ext uri="{BB962C8B-B14F-4D97-AF65-F5344CB8AC3E}">
        <p14:creationId xmlns="" xmlns:p14="http://schemas.microsoft.com/office/powerpoint/2010/main" val="344923185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CasellaDiTesto 1"/>
          <p:cNvSpPr txBox="1"/>
          <p:nvPr/>
        </p:nvSpPr>
        <p:spPr>
          <a:xfrm>
            <a:off x="251520" y="679998"/>
            <a:ext cx="8424936" cy="5509200"/>
          </a:xfrm>
          <a:prstGeom prst="rect">
            <a:avLst/>
          </a:prstGeom>
          <a:noFill/>
        </p:spPr>
        <p:txBody>
          <a:bodyPr wrap="square" rtlCol="0">
            <a:spAutoFit/>
          </a:bodyPr>
          <a:lstStyle/>
          <a:p>
            <a:pPr algn="ctr"/>
            <a:r>
              <a:rPr lang="it-IT" sz="3200" dirty="0" smtClean="0">
                <a:latin typeface="Arial" panose="020B0604020202020204" pitchFamily="34" charset="0"/>
                <a:cs typeface="Arial" panose="020B0604020202020204" pitchFamily="34" charset="0"/>
              </a:rPr>
              <a:t>Racconto interamente realizzato dagli alunni della classe 3^B – plesso «Mauri» dell’ I.C. «Bruno </a:t>
            </a:r>
            <a:r>
              <a:rPr lang="it-IT" sz="3200" dirty="0">
                <a:latin typeface="Arial" panose="020B0604020202020204" pitchFamily="34" charset="0"/>
                <a:cs typeface="Arial" panose="020B0604020202020204" pitchFamily="34" charset="0"/>
              </a:rPr>
              <a:t>M</a:t>
            </a:r>
            <a:r>
              <a:rPr lang="it-IT" sz="3200" dirty="0" smtClean="0">
                <a:latin typeface="Arial" panose="020B0604020202020204" pitchFamily="34" charset="0"/>
                <a:cs typeface="Arial" panose="020B0604020202020204" pitchFamily="34" charset="0"/>
              </a:rPr>
              <a:t>unari» - Roma</a:t>
            </a:r>
          </a:p>
          <a:p>
            <a:pPr algn="ctr"/>
            <a:endParaRPr lang="it-IT" sz="3200" dirty="0" smtClean="0">
              <a:latin typeface="Arial" panose="020B0604020202020204" pitchFamily="34" charset="0"/>
              <a:cs typeface="Arial" panose="020B0604020202020204" pitchFamily="34" charset="0"/>
            </a:endParaRPr>
          </a:p>
          <a:p>
            <a:pPr algn="ctr"/>
            <a:endParaRPr lang="it-IT" sz="3200" dirty="0" smtClean="0">
              <a:latin typeface="Arial" panose="020B0604020202020204" pitchFamily="34" charset="0"/>
              <a:cs typeface="Arial" panose="020B0604020202020204" pitchFamily="34" charset="0"/>
            </a:endParaRPr>
          </a:p>
          <a:p>
            <a:pPr algn="just"/>
            <a:r>
              <a:rPr lang="it-IT" sz="3200" dirty="0" smtClean="0">
                <a:latin typeface="Arial" panose="020B0604020202020204" pitchFamily="34" charset="0"/>
                <a:cs typeface="Arial" panose="020B0604020202020204" pitchFamily="34" charset="0"/>
              </a:rPr>
              <a:t>Progetto “PROBLEMATIZZARE E’ BELLO” realizzato grazie ai Fondi Area a rischio </a:t>
            </a:r>
          </a:p>
          <a:p>
            <a:pPr algn="just"/>
            <a:r>
              <a:rPr lang="it-IT" sz="3200" dirty="0" smtClean="0">
                <a:latin typeface="Arial" panose="020B0604020202020204" pitchFamily="34" charset="0"/>
                <a:cs typeface="Arial" panose="020B0604020202020204" pitchFamily="34" charset="0"/>
              </a:rPr>
              <a:t>Anno scolastico 2016-17 </a:t>
            </a:r>
          </a:p>
          <a:p>
            <a:pPr algn="just"/>
            <a:endParaRPr lang="it-IT" sz="3200" dirty="0" smtClean="0">
              <a:latin typeface="Arial" panose="020B0604020202020204" pitchFamily="34" charset="0"/>
              <a:cs typeface="Arial" panose="020B0604020202020204" pitchFamily="34" charset="0"/>
            </a:endParaRPr>
          </a:p>
          <a:p>
            <a:pPr algn="just"/>
            <a:r>
              <a:rPr lang="it-IT" sz="3200" dirty="0" err="1" smtClean="0">
                <a:latin typeface="Arial" panose="020B0604020202020204" pitchFamily="34" charset="0"/>
                <a:cs typeface="Arial" panose="020B0604020202020204" pitchFamily="34" charset="0"/>
              </a:rPr>
              <a:t>Ins.ti</a:t>
            </a:r>
            <a:r>
              <a:rPr lang="it-IT" sz="3200" dirty="0" smtClean="0">
                <a:latin typeface="Arial" panose="020B0604020202020204" pitchFamily="34" charset="0"/>
                <a:cs typeface="Arial" panose="020B0604020202020204" pitchFamily="34" charset="0"/>
              </a:rPr>
              <a:t>: Di Mauro Maria Grazia</a:t>
            </a:r>
          </a:p>
          <a:p>
            <a:pPr algn="just"/>
            <a:r>
              <a:rPr lang="it-IT" sz="3200" smtClean="0">
                <a:latin typeface="Arial" panose="020B0604020202020204" pitchFamily="34" charset="0"/>
                <a:cs typeface="Arial" panose="020B0604020202020204" pitchFamily="34" charset="0"/>
              </a:rPr>
              <a:t>          Tenace </a:t>
            </a:r>
            <a:r>
              <a:rPr lang="it-IT" sz="3200" dirty="0" smtClean="0">
                <a:latin typeface="Arial" panose="020B0604020202020204" pitchFamily="34" charset="0"/>
                <a:cs typeface="Arial" panose="020B0604020202020204" pitchFamily="34" charset="0"/>
              </a:rPr>
              <a:t>Michele</a:t>
            </a:r>
          </a:p>
        </p:txBody>
      </p:sp>
      <p:sp>
        <p:nvSpPr>
          <p:cNvPr id="3" name="CasellaDiTesto 2"/>
          <p:cNvSpPr txBox="1"/>
          <p:nvPr/>
        </p:nvSpPr>
        <p:spPr>
          <a:xfrm>
            <a:off x="683568" y="3645024"/>
            <a:ext cx="7848872" cy="369332"/>
          </a:xfrm>
          <a:prstGeom prst="rect">
            <a:avLst/>
          </a:prstGeom>
          <a:noFill/>
        </p:spPr>
        <p:txBody>
          <a:bodyPr wrap="square" rtlCol="0">
            <a:spAutoFit/>
          </a:bodyPr>
          <a:lstStyle/>
          <a:p>
            <a:endParaRPr lang="it-IT" dirty="0"/>
          </a:p>
        </p:txBody>
      </p:sp>
    </p:spTree>
    <p:extLst>
      <p:ext uri="{BB962C8B-B14F-4D97-AF65-F5344CB8AC3E}">
        <p14:creationId xmlns="" xmlns:p14="http://schemas.microsoft.com/office/powerpoint/2010/main" val="176316210"/>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50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323528" y="548680"/>
            <a:ext cx="3240360" cy="4278094"/>
          </a:xfrm>
          <a:prstGeom prst="rect">
            <a:avLst/>
          </a:prstGeom>
          <a:noFill/>
        </p:spPr>
        <p:txBody>
          <a:bodyPr wrap="square" rtlCol="0">
            <a:spAutoFit/>
          </a:bodyPr>
          <a:lstStyle/>
          <a:p>
            <a:pPr algn="just"/>
            <a:r>
              <a:rPr lang="it-IT" sz="1600" b="1" dirty="0"/>
              <a:t>La famiglia Mauri poi decise di ripartire per andare a Londra. Comprarono il biglietto per il treno e partirono per Londra percorrendo il tunnel sotto il mare. </a:t>
            </a:r>
            <a:endParaRPr lang="it-IT" sz="1600" dirty="0"/>
          </a:p>
          <a:p>
            <a:pPr algn="just"/>
            <a:r>
              <a:rPr lang="it-IT" sz="1600" b="1" dirty="0" smtClean="0"/>
              <a:t>Mentre </a:t>
            </a:r>
            <a:r>
              <a:rPr lang="it-IT" sz="1600" b="1" dirty="0"/>
              <a:t>erano in viaggio, alla famiglia Mauri apparve il Mago Gentilino che già avevano conosciuto e tutti furono felici nel rivederlo. Il mago Gentilino chiese loro di aiutarlo ad eliminare il malvagio mago Olyver. </a:t>
            </a:r>
            <a:endParaRPr lang="it-IT" sz="1600" b="1" dirty="0" smtClean="0"/>
          </a:p>
          <a:p>
            <a:pPr algn="just"/>
            <a:r>
              <a:rPr lang="it-IT" sz="1600" b="1" dirty="0" smtClean="0"/>
              <a:t>Spiegò </a:t>
            </a:r>
            <a:r>
              <a:rPr lang="it-IT" sz="1600" b="1" dirty="0"/>
              <a:t>che il mago Olyver voleva scoprire l’”app”  inventata da papà Tom che con un codice, </a:t>
            </a:r>
            <a:r>
              <a:rPr lang="it-IT" sz="1600" b="1" i="1" u="sng" spc="300" dirty="0" smtClean="0"/>
              <a:t>«89WYje64», </a:t>
            </a:r>
            <a:r>
              <a:rPr lang="it-IT" sz="1600" b="1" dirty="0"/>
              <a:t>poteva bloccare tutti i computer</a:t>
            </a:r>
            <a:r>
              <a:rPr lang="it-IT" sz="1600" b="1" dirty="0" smtClean="0"/>
              <a:t>.</a:t>
            </a:r>
            <a:endParaRPr lang="it-IT" sz="1600" dirty="0"/>
          </a:p>
        </p:txBody>
      </p:sp>
      <p:pic>
        <p:nvPicPr>
          <p:cNvPr id="2" name="Immagin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707904" y="2204864"/>
            <a:ext cx="5292080" cy="4248472"/>
          </a:xfrm>
          <a:prstGeom prst="rect">
            <a:avLst/>
          </a:prstGeom>
          <a:effectLst>
            <a:glow rad="228600">
              <a:schemeClr val="accent2">
                <a:satMod val="175000"/>
                <a:alpha val="40000"/>
              </a:schemeClr>
            </a:glow>
          </a:effectLst>
          <a:scene3d>
            <a:camera prst="orthographicFront"/>
            <a:lightRig rig="threePt" dir="t"/>
          </a:scene3d>
          <a:sp3d>
            <a:bevelT w="152400" h="50800" prst="softRound"/>
          </a:sp3d>
        </p:spPr>
      </p:pic>
      <p:pic>
        <p:nvPicPr>
          <p:cNvPr id="4" name="10dia.m4a">
            <a:hlinkClick r:id="" action="ppaction://media"/>
          </p:cNvPr>
          <p:cNvPicPr>
            <a:picLocks noRot="1" noChangeAspect="1"/>
          </p:cNvPicPr>
          <p:nvPr>
            <a:audioFile r:link="rId1"/>
          </p:nvPr>
        </p:nvPicPr>
        <p:blipFill>
          <a:blip r:embed="rId4" cstate="email"/>
          <a:stretch>
            <a:fillRect/>
          </a:stretch>
        </p:blipFill>
        <p:spPr>
          <a:xfrm>
            <a:off x="3275856" y="6093296"/>
            <a:ext cx="304800" cy="304800"/>
          </a:xfrm>
          <a:prstGeom prst="rect">
            <a:avLst/>
          </a:prstGeom>
        </p:spPr>
      </p:pic>
    </p:spTree>
    <p:extLst>
      <p:ext uri="{BB962C8B-B14F-4D97-AF65-F5344CB8AC3E}">
        <p14:creationId xmlns="" xmlns:p14="http://schemas.microsoft.com/office/powerpoint/2010/main" val="339118251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50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Rettangolo 1"/>
          <p:cNvSpPr/>
          <p:nvPr/>
        </p:nvSpPr>
        <p:spPr>
          <a:xfrm>
            <a:off x="467544" y="620688"/>
            <a:ext cx="8136904" cy="1200329"/>
          </a:xfrm>
          <a:prstGeom prst="rect">
            <a:avLst/>
          </a:prstGeom>
        </p:spPr>
        <p:txBody>
          <a:bodyPr wrap="square">
            <a:spAutoFit/>
          </a:bodyPr>
          <a:lstStyle/>
          <a:p>
            <a:pPr algn="just"/>
            <a:r>
              <a:rPr lang="it-IT" b="1" dirty="0" smtClean="0"/>
              <a:t>Il mago Gentilino li portò al castello di mago Olyver. Papà Tom con l’aiuto di Lorenzo e Giacomo riuscì mettere fuori uso il sistema del computer di mago Olyver. </a:t>
            </a:r>
            <a:endParaRPr lang="it-IT" dirty="0" smtClean="0"/>
          </a:p>
          <a:p>
            <a:r>
              <a:rPr lang="it-IT" b="1" dirty="0" smtClean="0"/>
              <a:t>Mago Gentilino invece riuscì ad eliminare con la sua magia Olyver e  alla famiglia Mauri regalò il castello di Olyver, dove vissero tutti insieme felici e contenti</a:t>
            </a:r>
            <a:endParaRPr lang="it-IT" dirty="0"/>
          </a:p>
        </p:txBody>
      </p:sp>
      <p:pic>
        <p:nvPicPr>
          <p:cNvPr id="3" name="Immagine 2" descr="foto 18.jpeg"/>
          <p:cNvPicPr>
            <a:picLocks noChangeAspect="1"/>
          </p:cNvPicPr>
          <p:nvPr/>
        </p:nvPicPr>
        <p:blipFill>
          <a:blip r:embed="rId3" cstate="email"/>
          <a:stretch>
            <a:fillRect/>
          </a:stretch>
        </p:blipFill>
        <p:spPr>
          <a:xfrm>
            <a:off x="1619672" y="1844824"/>
            <a:ext cx="6354579" cy="4620524"/>
          </a:xfrm>
          <a:prstGeom prst="rect">
            <a:avLst/>
          </a:prstGeom>
          <a:effectLst>
            <a:glow rad="228600">
              <a:schemeClr val="accent6">
                <a:satMod val="175000"/>
                <a:alpha val="40000"/>
              </a:schemeClr>
            </a:glow>
          </a:effectLst>
          <a:scene3d>
            <a:camera prst="orthographicFront"/>
            <a:lightRig rig="threePt" dir="t"/>
          </a:scene3d>
          <a:sp3d>
            <a:bevelT w="152400" h="50800" prst="softRound"/>
          </a:sp3d>
        </p:spPr>
      </p:pic>
      <p:pic>
        <p:nvPicPr>
          <p:cNvPr id="4" name="11 dia.m4a">
            <a:hlinkClick r:id="" action="ppaction://media"/>
          </p:cNvPr>
          <p:cNvPicPr>
            <a:picLocks noRot="1" noChangeAspect="1"/>
          </p:cNvPicPr>
          <p:nvPr>
            <a:audioFile r:link="rId1"/>
          </p:nvPr>
        </p:nvPicPr>
        <p:blipFill>
          <a:blip r:embed="rId4" cstate="email"/>
          <a:stretch>
            <a:fillRect/>
          </a:stretch>
        </p:blipFill>
        <p:spPr>
          <a:xfrm>
            <a:off x="1259632" y="6165304"/>
            <a:ext cx="304800" cy="304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51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539552" y="476672"/>
            <a:ext cx="7848872" cy="2585323"/>
          </a:xfrm>
          <a:prstGeom prst="rect">
            <a:avLst/>
          </a:prstGeom>
          <a:noFill/>
        </p:spPr>
        <p:txBody>
          <a:bodyPr wrap="square" rtlCol="0">
            <a:spAutoFit/>
          </a:bodyPr>
          <a:lstStyle/>
          <a:p>
            <a:r>
              <a:rPr lang="it-IT" b="1" dirty="0"/>
              <a:t>….oppure così!</a:t>
            </a:r>
            <a:endParaRPr lang="it-IT" dirty="0"/>
          </a:p>
          <a:p>
            <a:pPr algn="just"/>
            <a:r>
              <a:rPr lang="it-IT" i="1" dirty="0" smtClean="0"/>
              <a:t>2° Finale: Era </a:t>
            </a:r>
            <a:r>
              <a:rPr lang="it-IT" i="1" dirty="0"/>
              <a:t>una giornata di sole e la famiglia Mauri aveva deciso di andare a visitare delle grotte famose per l’arte rupestre degli uomini primitivi. Questa grotta si trovava in una montagna chiamata “Jajaja” e così salirono di nuovo in macchina e ripartirono pronti a continuare il loro viaggio. </a:t>
            </a:r>
            <a:endParaRPr lang="it-IT" dirty="0"/>
          </a:p>
          <a:p>
            <a:pPr algn="just"/>
            <a:r>
              <a:rPr lang="it-IT" i="1" dirty="0" smtClean="0"/>
              <a:t>L’unica </a:t>
            </a:r>
            <a:r>
              <a:rPr lang="it-IT" i="1" dirty="0"/>
              <a:t>strada per andare in questo posto richiedeva di attraversare un ponte molto stretto, dove la macchina non riusciva a passare. Il ponte era pieno di crepe e improvvisamente crollò.</a:t>
            </a:r>
            <a:endParaRPr lang="it-IT" dirty="0"/>
          </a:p>
          <a:p>
            <a:endParaRPr lang="it-IT" dirty="0"/>
          </a:p>
        </p:txBody>
      </p:sp>
      <p:pic>
        <p:nvPicPr>
          <p:cNvPr id="3" name="Immagine 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203848" y="2659470"/>
            <a:ext cx="5652120" cy="4106241"/>
          </a:xfrm>
          <a:prstGeom prst="rect">
            <a:avLst/>
          </a:prstGeom>
          <a:effectLst>
            <a:glow rad="228600">
              <a:schemeClr val="accent6">
                <a:satMod val="175000"/>
                <a:alpha val="40000"/>
              </a:schemeClr>
            </a:glow>
          </a:effectLst>
          <a:scene3d>
            <a:camera prst="orthographicFront"/>
            <a:lightRig rig="threePt" dir="t"/>
          </a:scene3d>
          <a:sp3d>
            <a:bevelT w="152400" h="50800" prst="softRound"/>
          </a:sp3d>
        </p:spPr>
      </p:pic>
      <p:pic>
        <p:nvPicPr>
          <p:cNvPr id="4" name="12 dia.m4a">
            <a:hlinkClick r:id="" action="ppaction://media"/>
          </p:cNvPr>
          <p:cNvPicPr>
            <a:picLocks noRot="1" noChangeAspect="1"/>
          </p:cNvPicPr>
          <p:nvPr>
            <a:audioFile r:link="rId1"/>
          </p:nvPr>
        </p:nvPicPr>
        <p:blipFill>
          <a:blip r:embed="rId4" cstate="email"/>
          <a:stretch>
            <a:fillRect/>
          </a:stretch>
        </p:blipFill>
        <p:spPr>
          <a:xfrm>
            <a:off x="2627784" y="6165304"/>
            <a:ext cx="304800" cy="304800"/>
          </a:xfrm>
          <a:prstGeom prst="rect">
            <a:avLst/>
          </a:prstGeom>
        </p:spPr>
      </p:pic>
    </p:spTree>
    <p:extLst>
      <p:ext uri="{BB962C8B-B14F-4D97-AF65-F5344CB8AC3E}">
        <p14:creationId xmlns="" xmlns:p14="http://schemas.microsoft.com/office/powerpoint/2010/main" val="235079552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50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467544" y="476673"/>
            <a:ext cx="8280920" cy="3293209"/>
          </a:xfrm>
          <a:prstGeom prst="rect">
            <a:avLst/>
          </a:prstGeom>
          <a:noFill/>
        </p:spPr>
        <p:txBody>
          <a:bodyPr wrap="square" rtlCol="0">
            <a:spAutoFit/>
          </a:bodyPr>
          <a:lstStyle/>
          <a:p>
            <a:pPr algn="just"/>
            <a:r>
              <a:rPr lang="it-IT" sz="1600" b="1" dirty="0" smtClean="0"/>
              <a:t>Mago </a:t>
            </a:r>
            <a:r>
              <a:rPr lang="it-IT" sz="1600" b="1" dirty="0"/>
              <a:t>Gentilino, nella sua sfera magica, vide la famiglia Mauri in grande pericolo e provò subito ad aiutarli.</a:t>
            </a:r>
            <a:endParaRPr lang="it-IT" sz="1600" dirty="0"/>
          </a:p>
          <a:p>
            <a:pPr algn="just"/>
            <a:r>
              <a:rPr lang="it-IT" sz="1600" b="1" dirty="0"/>
              <a:t>Andò verso la montagna e con una corda mise in salvo tutti. Poi con una pozione magica e la </a:t>
            </a:r>
            <a:r>
              <a:rPr lang="it-IT" sz="1600" b="1"/>
              <a:t>sua </a:t>
            </a:r>
            <a:r>
              <a:rPr lang="it-IT" sz="1600" b="1" smtClean="0"/>
              <a:t>bacchetta, </a:t>
            </a:r>
            <a:r>
              <a:rPr lang="it-IT" sz="1600" b="1" dirty="0"/>
              <a:t>sollevò la macchina e </a:t>
            </a:r>
            <a:r>
              <a:rPr lang="it-IT" sz="1600" b="1" dirty="0" smtClean="0"/>
              <a:t>la trasportò </a:t>
            </a:r>
            <a:r>
              <a:rPr lang="it-IT" sz="1600" b="1" dirty="0"/>
              <a:t>dall’altra parte del ponte. Molto felici per quella soluzione, la famiglia Mauri, ripartì e continuò il suo viaggio verso le grotte di Jajaja.</a:t>
            </a:r>
            <a:endParaRPr lang="it-IT" sz="1600" dirty="0"/>
          </a:p>
          <a:p>
            <a:pPr algn="just"/>
            <a:r>
              <a:rPr lang="it-IT" sz="1600" b="1" dirty="0"/>
              <a:t>Arrivati finalmente </a:t>
            </a:r>
            <a:r>
              <a:rPr lang="it-IT" sz="1600" b="1" dirty="0" smtClean="0"/>
              <a:t>alle </a:t>
            </a:r>
            <a:r>
              <a:rPr lang="it-IT" sz="1600" b="1" dirty="0"/>
              <a:t>grotte, la famiglia Mauri iniziò la sua visita e all’interno ritrovarono il mago Gentilino. Il mago spiegò alla famiglia Mauri che il responsabile del crollo del ponte era il mago Olyver.</a:t>
            </a:r>
            <a:endParaRPr lang="it-IT" sz="1600" dirty="0"/>
          </a:p>
          <a:p>
            <a:pPr algn="just"/>
            <a:r>
              <a:rPr lang="it-IT" sz="1600" b="1" dirty="0"/>
              <a:t>Tutti ringraziarono Gentilino per averli salvati per la seconda volta.</a:t>
            </a:r>
            <a:endParaRPr lang="it-IT" sz="1600" dirty="0"/>
          </a:p>
          <a:p>
            <a:pPr algn="just"/>
            <a:r>
              <a:rPr lang="it-IT" sz="1600" b="1" dirty="0"/>
              <a:t>Mago Gentilino spiegò anche che il mago </a:t>
            </a:r>
            <a:r>
              <a:rPr lang="it-IT" sz="1600" b="1" dirty="0" err="1" smtClean="0"/>
              <a:t>Olyver</a:t>
            </a:r>
            <a:r>
              <a:rPr lang="it-IT" sz="1600" b="1" dirty="0" smtClean="0"/>
              <a:t> voleva </a:t>
            </a:r>
            <a:r>
              <a:rPr lang="it-IT" sz="1600" b="1" dirty="0"/>
              <a:t>eliminarli perché papà Tom era un famosissimo </a:t>
            </a:r>
            <a:r>
              <a:rPr lang="it-IT" sz="1600" b="1" dirty="0" smtClean="0"/>
              <a:t>archeologo, </a:t>
            </a:r>
            <a:r>
              <a:rPr lang="it-IT" sz="1600" b="1" dirty="0"/>
              <a:t>che aveva scoperto nella “Grotta degli orsi”, una mappa realizzata da un’antichissima civiltà che indicava il luogo dove era nascosto un </a:t>
            </a:r>
            <a:r>
              <a:rPr lang="it-IT" sz="1600" b="1" dirty="0" smtClean="0"/>
              <a:t>ricchissimo </a:t>
            </a:r>
            <a:r>
              <a:rPr lang="it-IT" sz="1600" b="1" dirty="0"/>
              <a:t>tesoro.</a:t>
            </a:r>
            <a:endParaRPr lang="it-IT" sz="1600" dirty="0"/>
          </a:p>
          <a:p>
            <a:pPr algn="just"/>
            <a:endParaRPr lang="it-IT" sz="1600" dirty="0"/>
          </a:p>
        </p:txBody>
      </p:sp>
      <p:pic>
        <p:nvPicPr>
          <p:cNvPr id="3" name="Immagine 2" descr="foto20.jpeg"/>
          <p:cNvPicPr>
            <a:picLocks noChangeAspect="1"/>
          </p:cNvPicPr>
          <p:nvPr/>
        </p:nvPicPr>
        <p:blipFill>
          <a:blip r:embed="rId3" cstate="email"/>
          <a:stretch>
            <a:fillRect/>
          </a:stretch>
        </p:blipFill>
        <p:spPr>
          <a:xfrm>
            <a:off x="1907704" y="3527985"/>
            <a:ext cx="5544616" cy="3312368"/>
          </a:xfrm>
          <a:prstGeom prst="rect">
            <a:avLst/>
          </a:prstGeom>
          <a:effectLst>
            <a:glow rad="228600">
              <a:schemeClr val="accent1">
                <a:satMod val="175000"/>
                <a:alpha val="40000"/>
              </a:schemeClr>
            </a:glow>
          </a:effectLst>
          <a:scene3d>
            <a:camera prst="obliqueTopRight"/>
            <a:lightRig rig="threePt" dir="t"/>
          </a:scene3d>
          <a:sp3d>
            <a:bevelT w="152400" h="50800" prst="softRound"/>
          </a:sp3d>
        </p:spPr>
      </p:pic>
      <p:pic>
        <p:nvPicPr>
          <p:cNvPr id="4" name="13 dia.m4a">
            <a:hlinkClick r:id="" action="ppaction://media"/>
          </p:cNvPr>
          <p:cNvPicPr>
            <a:picLocks noRot="1" noChangeAspect="1"/>
          </p:cNvPicPr>
          <p:nvPr>
            <a:audioFile r:link="rId1"/>
          </p:nvPr>
        </p:nvPicPr>
        <p:blipFill>
          <a:blip r:embed="rId4" cstate="email"/>
          <a:stretch>
            <a:fillRect/>
          </a:stretch>
        </p:blipFill>
        <p:spPr>
          <a:xfrm>
            <a:off x="1979712" y="6553200"/>
            <a:ext cx="304800" cy="304800"/>
          </a:xfrm>
          <a:prstGeom prst="rect">
            <a:avLst/>
          </a:prstGeom>
        </p:spPr>
      </p:pic>
    </p:spTree>
    <p:extLst>
      <p:ext uri="{BB962C8B-B14F-4D97-AF65-F5344CB8AC3E}">
        <p14:creationId xmlns="" xmlns:p14="http://schemas.microsoft.com/office/powerpoint/2010/main" val="338673590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253792" y="251421"/>
            <a:ext cx="8640960" cy="4247317"/>
          </a:xfrm>
          <a:prstGeom prst="rect">
            <a:avLst/>
          </a:prstGeom>
          <a:noFill/>
        </p:spPr>
        <p:txBody>
          <a:bodyPr wrap="square" rtlCol="0">
            <a:spAutoFit/>
          </a:bodyPr>
          <a:lstStyle/>
          <a:p>
            <a:pPr algn="just"/>
            <a:r>
              <a:rPr lang="it-IT" b="1" dirty="0"/>
              <a:t>Papà Tom disse a Gentilino che non aveva nessuna intenzione di impossessarsi del tesoro o di far conoscere alla gente la grotta e la mappa. Lui intendeva solo studiare e ricercare notizie su quella antichissima civiltà e far conoscere a tutti i risultati della sua ricerca.</a:t>
            </a:r>
            <a:endParaRPr lang="it-IT" dirty="0"/>
          </a:p>
          <a:p>
            <a:pPr algn="just"/>
            <a:r>
              <a:rPr lang="it-IT" b="1" dirty="0"/>
              <a:t>Tutti insieme cercarono di mettersi in contatto con il mago Olyver. Papà Tom </a:t>
            </a:r>
            <a:r>
              <a:rPr lang="it-IT" b="1" dirty="0" smtClean="0"/>
              <a:t>gli spiegò </a:t>
            </a:r>
            <a:r>
              <a:rPr lang="it-IT" b="1" dirty="0"/>
              <a:t>lo scopo del suo lavoro e così il mago Olyver smise di infastidire la famiglia Mauri. Diventarono amici, anzi tutti </a:t>
            </a:r>
            <a:r>
              <a:rPr lang="it-IT" b="1" dirty="0" smtClean="0"/>
              <a:t>insieme, </a:t>
            </a:r>
            <a:r>
              <a:rPr lang="it-IT" b="1" dirty="0"/>
              <a:t>diventarono una grande famiglia e i maghi aiutarono Tom nel suo importante lavoro</a:t>
            </a:r>
            <a:r>
              <a:rPr lang="it-IT" b="1" dirty="0" smtClean="0"/>
              <a:t>.</a:t>
            </a:r>
          </a:p>
          <a:p>
            <a:endParaRPr lang="it-IT" dirty="0"/>
          </a:p>
          <a:p>
            <a:r>
              <a:rPr lang="it-IT" b="1" dirty="0"/>
              <a:t> </a:t>
            </a:r>
            <a:endParaRPr lang="it-IT" dirty="0"/>
          </a:p>
          <a:p>
            <a:r>
              <a:rPr lang="it-IT" b="1" dirty="0"/>
              <a:t> </a:t>
            </a:r>
            <a:endParaRPr lang="it-IT" dirty="0"/>
          </a:p>
          <a:p>
            <a:r>
              <a:rPr lang="it-IT" i="1" dirty="0"/>
              <a:t> </a:t>
            </a:r>
            <a:endParaRPr lang="it-IT" dirty="0"/>
          </a:p>
          <a:p>
            <a:r>
              <a:rPr lang="it-IT" b="1" i="1" dirty="0"/>
              <a:t> </a:t>
            </a:r>
            <a:endParaRPr lang="it-IT" dirty="0"/>
          </a:p>
          <a:p>
            <a:r>
              <a:rPr lang="it-IT" b="1" i="1" dirty="0"/>
              <a:t> </a:t>
            </a:r>
            <a:endParaRPr lang="it-IT" dirty="0"/>
          </a:p>
          <a:p>
            <a:r>
              <a:rPr lang="it-IT" i="1" dirty="0"/>
              <a:t> </a:t>
            </a:r>
            <a:endParaRPr lang="it-IT" dirty="0"/>
          </a:p>
          <a:p>
            <a:endParaRPr lang="it-IT" dirty="0"/>
          </a:p>
        </p:txBody>
      </p:sp>
      <p:pic>
        <p:nvPicPr>
          <p:cNvPr id="3" name="Immagine 2" descr="foto21.jpeg"/>
          <p:cNvPicPr>
            <a:picLocks noChangeAspect="1"/>
          </p:cNvPicPr>
          <p:nvPr/>
        </p:nvPicPr>
        <p:blipFill>
          <a:blip r:embed="rId3" cstate="email"/>
          <a:stretch>
            <a:fillRect/>
          </a:stretch>
        </p:blipFill>
        <p:spPr>
          <a:xfrm>
            <a:off x="539552" y="3212976"/>
            <a:ext cx="3995936" cy="3396388"/>
          </a:xfrm>
          <a:prstGeom prst="rect">
            <a:avLst/>
          </a:prstGeom>
          <a:effectLst>
            <a:glow rad="228600">
              <a:schemeClr val="accent1">
                <a:satMod val="175000"/>
                <a:alpha val="40000"/>
              </a:schemeClr>
            </a:glow>
          </a:effectLst>
          <a:scene3d>
            <a:camera prst="orthographicFront"/>
            <a:lightRig rig="threePt" dir="t"/>
          </a:scene3d>
          <a:sp3d>
            <a:bevelT w="152400" h="50800" prst="softRound"/>
          </a:sp3d>
        </p:spPr>
      </p:pic>
      <p:pic>
        <p:nvPicPr>
          <p:cNvPr id="4" name="Immagine 3" descr="foto19.jpeg"/>
          <p:cNvPicPr>
            <a:picLocks noChangeAspect="1"/>
          </p:cNvPicPr>
          <p:nvPr/>
        </p:nvPicPr>
        <p:blipFill>
          <a:blip r:embed="rId4" cstate="email"/>
          <a:stretch>
            <a:fillRect/>
          </a:stretch>
        </p:blipFill>
        <p:spPr>
          <a:xfrm>
            <a:off x="5580112" y="2348880"/>
            <a:ext cx="3069349" cy="4221257"/>
          </a:xfrm>
          <a:prstGeom prst="rect">
            <a:avLst/>
          </a:prstGeom>
          <a:effectLst>
            <a:glow rad="228600">
              <a:schemeClr val="accent6">
                <a:satMod val="175000"/>
                <a:alpha val="40000"/>
              </a:schemeClr>
            </a:glow>
          </a:effectLst>
          <a:scene3d>
            <a:camera prst="orthographicFront"/>
            <a:lightRig rig="threePt" dir="t"/>
          </a:scene3d>
          <a:sp3d>
            <a:bevelT w="152400" h="50800" prst="softRound"/>
          </a:sp3d>
        </p:spPr>
      </p:pic>
      <p:pic>
        <p:nvPicPr>
          <p:cNvPr id="5" name="14 dia.m4a">
            <a:hlinkClick r:id="" action="ppaction://media"/>
          </p:cNvPr>
          <p:cNvPicPr>
            <a:picLocks noRot="1" noChangeAspect="1"/>
          </p:cNvPicPr>
          <p:nvPr>
            <a:audioFile r:link="rId1"/>
          </p:nvPr>
        </p:nvPicPr>
        <p:blipFill>
          <a:blip r:embed="rId5" cstate="email"/>
          <a:stretch>
            <a:fillRect/>
          </a:stretch>
        </p:blipFill>
        <p:spPr>
          <a:xfrm>
            <a:off x="5148064" y="6237312"/>
            <a:ext cx="304800" cy="304800"/>
          </a:xfrm>
          <a:prstGeom prst="rect">
            <a:avLst/>
          </a:prstGeom>
        </p:spPr>
      </p:pic>
    </p:spTree>
    <p:extLst>
      <p:ext uri="{BB962C8B-B14F-4D97-AF65-F5344CB8AC3E}">
        <p14:creationId xmlns="" xmlns:p14="http://schemas.microsoft.com/office/powerpoint/2010/main" val="22747142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467544" y="836712"/>
            <a:ext cx="8352928" cy="6063198"/>
          </a:xfrm>
          <a:prstGeom prst="rect">
            <a:avLst/>
          </a:prstGeom>
        </p:spPr>
        <p:txBody>
          <a:bodyPr wrap="square">
            <a:spAutoFit/>
          </a:bodyPr>
          <a:lstStyle/>
          <a:p>
            <a:pPr algn="ctr"/>
            <a:r>
              <a:rPr lang="it-IT" sz="3200" dirty="0">
                <a:solidFill>
                  <a:srgbClr val="FF0000"/>
                </a:solidFill>
                <a:latin typeface="Jokerman" panose="04090605060D06020702" pitchFamily="82" charset="0"/>
              </a:rPr>
              <a:t>LA FAMIGLIA </a:t>
            </a:r>
            <a:r>
              <a:rPr lang="it-IT" sz="3200" dirty="0" smtClean="0">
                <a:solidFill>
                  <a:srgbClr val="FF0000"/>
                </a:solidFill>
                <a:latin typeface="Jokerman" panose="04090605060D06020702" pitchFamily="82" charset="0"/>
              </a:rPr>
              <a:t>AVVENTUROSA</a:t>
            </a:r>
          </a:p>
          <a:p>
            <a:pPr algn="ctr"/>
            <a:endParaRPr lang="it-IT" sz="3200" dirty="0">
              <a:solidFill>
                <a:srgbClr val="FF0000"/>
              </a:solidFill>
              <a:latin typeface="Jokerman" panose="04090605060D06020702" pitchFamily="82" charset="0"/>
            </a:endParaRPr>
          </a:p>
          <a:p>
            <a:pPr algn="just"/>
            <a:r>
              <a:rPr lang="it-IT" sz="2800" dirty="0"/>
              <a:t>GENERE: </a:t>
            </a:r>
            <a:r>
              <a:rPr lang="it-IT" sz="2400" dirty="0"/>
              <a:t>FANTASY</a:t>
            </a:r>
          </a:p>
          <a:p>
            <a:pPr algn="just"/>
            <a:r>
              <a:rPr lang="it-IT" sz="2800" dirty="0"/>
              <a:t>PERSONAGGI: </a:t>
            </a:r>
            <a:r>
              <a:rPr lang="it-IT" sz="2400" dirty="0"/>
              <a:t>una famiglia composta da 4 persone: padre Tom, mamma Alessia, figlio maggiore Lorenzo, figlio minore Giacomo detto Jack, una cagnolina di nome </a:t>
            </a:r>
            <a:r>
              <a:rPr lang="it-IT" sz="2400" dirty="0" err="1"/>
              <a:t>Filly</a:t>
            </a:r>
            <a:r>
              <a:rPr lang="it-IT" sz="2400" dirty="0"/>
              <a:t>.</a:t>
            </a:r>
          </a:p>
          <a:p>
            <a:pPr algn="just"/>
            <a:r>
              <a:rPr lang="it-IT" sz="2800" dirty="0"/>
              <a:t>CO-PROTAGONISTI: </a:t>
            </a:r>
            <a:r>
              <a:rPr lang="it-IT" sz="2400" dirty="0"/>
              <a:t>un mago buono anziano Gentilino, un mago cattivo giovane </a:t>
            </a:r>
            <a:r>
              <a:rPr lang="it-IT" sz="2400" dirty="0" err="1"/>
              <a:t>Olyver</a:t>
            </a:r>
            <a:endParaRPr lang="it-IT" sz="2400" dirty="0"/>
          </a:p>
          <a:p>
            <a:pPr algn="just"/>
            <a:r>
              <a:rPr lang="it-IT" sz="2800" dirty="0"/>
              <a:t>TEMPO NARRATIVO: </a:t>
            </a:r>
            <a:r>
              <a:rPr lang="it-IT" sz="2400" dirty="0"/>
              <a:t>attuale, in estate</a:t>
            </a:r>
          </a:p>
          <a:p>
            <a:pPr algn="just"/>
            <a:r>
              <a:rPr lang="it-IT" sz="2800" dirty="0"/>
              <a:t>AMBIENTE narrativo: </a:t>
            </a:r>
            <a:r>
              <a:rPr lang="it-IT" sz="2400" dirty="0" smtClean="0"/>
              <a:t>collina  (Rieti);  montagna (Inghilterra); Parigi; Londra.</a:t>
            </a:r>
            <a:endParaRPr lang="it-IT" sz="2800" dirty="0"/>
          </a:p>
          <a:p>
            <a:pPr algn="just"/>
            <a:r>
              <a:rPr lang="it-IT" sz="2800" dirty="0"/>
              <a:t> </a:t>
            </a:r>
          </a:p>
          <a:p>
            <a:pPr algn="just"/>
            <a:r>
              <a:rPr lang="it-IT" sz="2800" dirty="0" smtClean="0"/>
              <a:t>INIZIO STESURA: </a:t>
            </a:r>
            <a:r>
              <a:rPr lang="it-IT" sz="2400" dirty="0"/>
              <a:t>31 </a:t>
            </a:r>
            <a:r>
              <a:rPr lang="it-IT" sz="2400" dirty="0" smtClean="0"/>
              <a:t>gennaio2017</a:t>
            </a:r>
          </a:p>
          <a:p>
            <a:pPr algn="just"/>
            <a:r>
              <a:rPr lang="it-IT" sz="1600" dirty="0" smtClean="0"/>
              <a:t> N.B Il testo in grassetto è il prodotto del piccolo-gruppo, mentre il testo in corsivo è il prodotto del gruppo-classe.</a:t>
            </a:r>
            <a:endParaRPr lang="it-IT" dirty="0"/>
          </a:p>
        </p:txBody>
      </p:sp>
    </p:spTree>
    <p:extLst>
      <p:ext uri="{BB962C8B-B14F-4D97-AF65-F5344CB8AC3E}">
        <p14:creationId xmlns="" xmlns:p14="http://schemas.microsoft.com/office/powerpoint/2010/main" val="1332257562"/>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cstate="email"/>
          <a:tile tx="0" ty="0" sx="100000" sy="100000" flip="none" algn="tl"/>
        </a:blipFill>
        <a:effectLst/>
      </p:bgPr>
    </p:bg>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5" cstate="email">
            <a:extLst>
              <a:ext uri="{28A0092B-C50C-407E-A947-70E740481C1C}">
                <a14:useLocalDpi xmlns="" xmlns:a14="http://schemas.microsoft.com/office/drawing/2010/main" val="0"/>
              </a:ext>
            </a:extLst>
          </a:blip>
          <a:stretch>
            <a:fillRect/>
          </a:stretch>
        </p:blipFill>
        <p:spPr>
          <a:xfrm>
            <a:off x="2195736" y="1372778"/>
            <a:ext cx="4248472" cy="4885023"/>
          </a:xfrm>
          <a:ln>
            <a:solidFill>
              <a:schemeClr val="tx2">
                <a:lumMod val="50000"/>
              </a:schemeClr>
            </a:solidFill>
          </a:ln>
          <a:scene3d>
            <a:camera prst="orthographicFront"/>
            <a:lightRig rig="threePt" dir="t"/>
          </a:scene3d>
          <a:sp3d>
            <a:bevelT w="152400" h="50800" prst="softRound"/>
          </a:sp3d>
        </p:spPr>
      </p:pic>
      <p:sp>
        <p:nvSpPr>
          <p:cNvPr id="3" name="Rettangolo 2"/>
          <p:cNvSpPr/>
          <p:nvPr/>
        </p:nvSpPr>
        <p:spPr>
          <a:xfrm>
            <a:off x="1403648" y="255328"/>
            <a:ext cx="6075702" cy="923330"/>
          </a:xfrm>
          <a:prstGeom prst="rect">
            <a:avLst/>
          </a:prstGeom>
          <a:noFill/>
        </p:spPr>
        <p:txBody>
          <a:bodyPr wrap="none" lIns="91440" tIns="45720" rIns="91440" bIns="45720">
            <a:spAutoFit/>
            <a:scene3d>
              <a:camera prst="perspectiveLef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anose="02000600000000000000" pitchFamily="2" charset="0"/>
              </a:rPr>
              <a:t>Ci presentiamo…</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anose="02000600000000000000" pitchFamily="2" charset="0"/>
            </a:endParaRPr>
          </a:p>
        </p:txBody>
      </p:sp>
      <p:pic>
        <p:nvPicPr>
          <p:cNvPr id="5" name="presentazione.m4a">
            <a:hlinkClick r:id="" action="ppaction://media"/>
          </p:cNvPr>
          <p:cNvPicPr>
            <a:picLocks noRot="1" noChangeAspect="1"/>
          </p:cNvPicPr>
          <p:nvPr>
            <a:audioFile r:link="rId1"/>
          </p:nvPr>
        </p:nvPicPr>
        <p:blipFill>
          <a:blip r:embed="rId6" cstate="email"/>
          <a:stretch>
            <a:fillRect/>
          </a:stretch>
        </p:blipFill>
        <p:spPr>
          <a:xfrm>
            <a:off x="7308304" y="548680"/>
            <a:ext cx="304800" cy="304800"/>
          </a:xfrm>
          <a:prstGeom prst="rect">
            <a:avLst/>
          </a:prstGeom>
        </p:spPr>
      </p:pic>
      <p:pic>
        <p:nvPicPr>
          <p:cNvPr id="9" name="mago gentilino.m4a">
            <a:hlinkClick r:id="" action="ppaction://media"/>
          </p:cNvPr>
          <p:cNvPicPr>
            <a:picLocks noRot="1" noChangeAspect="1"/>
          </p:cNvPicPr>
          <p:nvPr>
            <a:audioFile r:link="rId2"/>
          </p:nvPr>
        </p:nvPicPr>
        <p:blipFill>
          <a:blip r:embed="rId6" cstate="email"/>
          <a:stretch>
            <a:fillRect/>
          </a:stretch>
        </p:blipFill>
        <p:spPr>
          <a:xfrm>
            <a:off x="6516216" y="5949280"/>
            <a:ext cx="304800" cy="304800"/>
          </a:xfrm>
          <a:prstGeom prst="rect">
            <a:avLst/>
          </a:prstGeom>
        </p:spPr>
      </p:pic>
    </p:spTree>
    <p:extLst>
      <p:ext uri="{BB962C8B-B14F-4D97-AF65-F5344CB8AC3E}">
        <p14:creationId xmlns="" xmlns:p14="http://schemas.microsoft.com/office/powerpoint/2010/main" val="14071219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par>
                                <p:cTn id="7" presetID="3" presetClass="entr" presetSubtype="1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linds(horizontal)">
                                      <p:cBhvr>
                                        <p:cTn id="9" dur="5000"/>
                                        <p:tgtEl>
                                          <p:spTgt spid="3"/>
                                        </p:tgtEl>
                                      </p:cBhvr>
                                    </p:animEffect>
                                  </p:childTnLst>
                                </p:cTn>
                              </p:par>
                            </p:childTnLst>
                          </p:cTn>
                        </p:par>
                        <p:par>
                          <p:cTn id="10" fill="hold">
                            <p:stCondLst>
                              <p:cond delay="5000"/>
                            </p:stCondLst>
                            <p:childTnLst>
                              <p:par>
                                <p:cTn id="11" presetID="1" presetClass="mediacall" presetSubtype="0" fill="hold" nodeType="afterEffect">
                                  <p:stCondLst>
                                    <p:cond delay="0"/>
                                  </p:stCondLst>
                                  <p:childTnLst>
                                    <p:cmd type="call" cmd="playFrom(0.0)">
                                      <p:cBhvr>
                                        <p:cTn id="12" dur="1" fill="hold"/>
                                        <p:tgtEl>
                                          <p:spTgt spid="9"/>
                                        </p:tgtEl>
                                      </p:cBhvr>
                                    </p:cmd>
                                  </p:childTnLst>
                                </p:cTn>
                              </p:par>
                              <p:par>
                                <p:cTn id="13" presetID="18" presetClass="entr" presetSubtype="12" fill="hold" nodeType="with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6"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showWhenStopped="0">
                <p:cTn id="1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tile tx="0" ty="0" sx="100000" sy="100000" flip="none" algn="tl"/>
        </a:blipFill>
        <a:effectLst/>
      </p:bgPr>
    </p:bg>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4" cstate="email">
            <a:extLst>
              <a:ext uri="{28A0092B-C50C-407E-A947-70E740481C1C}">
                <a14:useLocalDpi xmlns="" xmlns:a14="http://schemas.microsoft.com/office/drawing/2010/main" val="0"/>
              </a:ext>
            </a:extLst>
          </a:blip>
          <a:stretch>
            <a:fillRect/>
          </a:stretch>
        </p:blipFill>
        <p:spPr>
          <a:xfrm>
            <a:off x="1331640" y="1600200"/>
            <a:ext cx="5760640" cy="4925144"/>
          </a:xfrm>
          <a:effectLst>
            <a:glow rad="228600">
              <a:schemeClr val="accent4">
                <a:satMod val="175000"/>
                <a:alpha val="40000"/>
              </a:schemeClr>
            </a:glow>
          </a:effectLst>
          <a:scene3d>
            <a:camera prst="orthographicFront"/>
            <a:lightRig rig="threePt" dir="t"/>
          </a:scene3d>
          <a:sp3d>
            <a:bevelT w="152400" h="50800" prst="softRound"/>
          </a:sp3d>
        </p:spPr>
      </p:pic>
      <p:pic>
        <p:nvPicPr>
          <p:cNvPr id="4" name="papà Tom.m4a">
            <a:hlinkClick r:id="" action="ppaction://media"/>
          </p:cNvPr>
          <p:cNvPicPr>
            <a:picLocks noRot="1" noChangeAspect="1"/>
          </p:cNvPicPr>
          <p:nvPr>
            <a:audioFile r:link="rId1"/>
          </p:nvPr>
        </p:nvPicPr>
        <p:blipFill>
          <a:blip r:embed="rId5" cstate="email"/>
          <a:stretch>
            <a:fillRect/>
          </a:stretch>
        </p:blipFill>
        <p:spPr>
          <a:xfrm>
            <a:off x="6372200" y="5373216"/>
            <a:ext cx="304800" cy="304800"/>
          </a:xfrm>
          <a:prstGeom prst="rect">
            <a:avLst/>
          </a:prstGeom>
        </p:spPr>
      </p:pic>
    </p:spTree>
    <p:extLst>
      <p:ext uri="{BB962C8B-B14F-4D97-AF65-F5344CB8AC3E}">
        <p14:creationId xmlns="" xmlns:p14="http://schemas.microsoft.com/office/powerpoint/2010/main" val="400030254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tile tx="0" ty="0" sx="100000" sy="100000" flip="none" algn="tl"/>
        </a:blipFill>
        <a:effectLst/>
      </p:bgPr>
    </p:bg>
    <p:spTree>
      <p:nvGrpSpPr>
        <p:cNvPr id="1" name=""/>
        <p:cNvGrpSpPr/>
        <p:nvPr/>
      </p:nvGrpSpPr>
      <p:grpSpPr>
        <a:xfrm>
          <a:off x="0" y="0"/>
          <a:ext cx="0" cy="0"/>
          <a:chOff x="0" y="0"/>
          <a:chExt cx="0" cy="0"/>
        </a:xfrm>
      </p:grpSpPr>
      <p:pic>
        <p:nvPicPr>
          <p:cNvPr id="9" name="Segnaposto contenuto 8"/>
          <p:cNvPicPr>
            <a:picLocks noGrp="1" noChangeAspect="1"/>
          </p:cNvPicPr>
          <p:nvPr>
            <p:ph idx="1"/>
          </p:nvPr>
        </p:nvPicPr>
        <p:blipFill>
          <a:blip r:embed="rId4" cstate="email">
            <a:extLst>
              <a:ext uri="{28A0092B-C50C-407E-A947-70E740481C1C}">
                <a14:useLocalDpi xmlns="" xmlns:a14="http://schemas.microsoft.com/office/drawing/2010/main" val="0"/>
              </a:ext>
            </a:extLst>
          </a:blip>
          <a:stretch>
            <a:fillRect/>
          </a:stretch>
        </p:blipFill>
        <p:spPr>
          <a:xfrm>
            <a:off x="683568" y="1600200"/>
            <a:ext cx="7272807" cy="4925144"/>
          </a:xfrm>
          <a:effectLst>
            <a:glow rad="228600">
              <a:schemeClr val="accent2">
                <a:satMod val="175000"/>
                <a:alpha val="40000"/>
              </a:schemeClr>
            </a:glow>
          </a:effectLst>
          <a:scene3d>
            <a:camera prst="orthographicFront"/>
            <a:lightRig rig="threePt" dir="t"/>
          </a:scene3d>
          <a:sp3d>
            <a:bevelT w="152400" h="50800" prst="softRound"/>
          </a:sp3d>
        </p:spPr>
      </p:pic>
      <p:pic>
        <p:nvPicPr>
          <p:cNvPr id="4" name="mamma alessia.m4a">
            <a:hlinkClick r:id="" action="ppaction://media"/>
          </p:cNvPr>
          <p:cNvPicPr>
            <a:picLocks noRot="1" noChangeAspect="1"/>
          </p:cNvPicPr>
          <p:nvPr>
            <a:audioFile r:link="rId1"/>
          </p:nvPr>
        </p:nvPicPr>
        <p:blipFill>
          <a:blip r:embed="rId5" cstate="email"/>
          <a:stretch>
            <a:fillRect/>
          </a:stretch>
        </p:blipFill>
        <p:spPr>
          <a:xfrm>
            <a:off x="7452320" y="6165304"/>
            <a:ext cx="304800" cy="304800"/>
          </a:xfrm>
          <a:prstGeom prst="rect">
            <a:avLst/>
          </a:prstGeom>
        </p:spPr>
      </p:pic>
    </p:spTree>
    <p:extLst>
      <p:ext uri="{BB962C8B-B14F-4D97-AF65-F5344CB8AC3E}">
        <p14:creationId xmlns="" xmlns:p14="http://schemas.microsoft.com/office/powerpoint/2010/main" val="179446629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tile tx="0" ty="0" sx="100000" sy="100000" flip="none" algn="tl"/>
        </a:blip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4" cstate="email">
            <a:extLst>
              <a:ext uri="{28A0092B-C50C-407E-A947-70E740481C1C}">
                <a14:useLocalDpi xmlns="" xmlns:a14="http://schemas.microsoft.com/office/drawing/2010/main" val="0"/>
              </a:ext>
            </a:extLst>
          </a:blip>
          <a:stretch>
            <a:fillRect/>
          </a:stretch>
        </p:blipFill>
        <p:spPr>
          <a:xfrm>
            <a:off x="2051720" y="1600200"/>
            <a:ext cx="4536504" cy="5069160"/>
          </a:xfrm>
          <a:effectLst>
            <a:glow rad="139700">
              <a:schemeClr val="accent5">
                <a:satMod val="175000"/>
                <a:alpha val="40000"/>
              </a:schemeClr>
            </a:glow>
          </a:effectLst>
          <a:scene3d>
            <a:camera prst="orthographicFront"/>
            <a:lightRig rig="threePt" dir="t"/>
          </a:scene3d>
          <a:sp3d>
            <a:bevelT w="152400" h="50800" prst="softRound"/>
          </a:sp3d>
        </p:spPr>
      </p:pic>
      <p:pic>
        <p:nvPicPr>
          <p:cNvPr id="5" name="giacomo.m4a">
            <a:hlinkClick r:id="" action="ppaction://media"/>
          </p:cNvPr>
          <p:cNvPicPr>
            <a:picLocks noRot="1" noChangeAspect="1"/>
          </p:cNvPicPr>
          <p:nvPr>
            <a:audioFile r:link="rId1"/>
          </p:nvPr>
        </p:nvPicPr>
        <p:blipFill>
          <a:blip r:embed="rId5" cstate="email"/>
          <a:stretch>
            <a:fillRect/>
          </a:stretch>
        </p:blipFill>
        <p:spPr>
          <a:xfrm>
            <a:off x="6228184" y="6309320"/>
            <a:ext cx="304800" cy="304800"/>
          </a:xfrm>
          <a:prstGeom prst="rect">
            <a:avLst/>
          </a:prstGeom>
        </p:spPr>
      </p:pic>
    </p:spTree>
    <p:extLst>
      <p:ext uri="{BB962C8B-B14F-4D97-AF65-F5344CB8AC3E}">
        <p14:creationId xmlns="" xmlns:p14="http://schemas.microsoft.com/office/powerpoint/2010/main" val="141393305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tile tx="0" ty="0" sx="100000" sy="100000" flip="none" algn="tl"/>
        </a:blipFill>
        <a:effectLst/>
      </p:bgPr>
    </p:bg>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4" cstate="email">
            <a:extLst>
              <a:ext uri="{28A0092B-C50C-407E-A947-70E740481C1C}">
                <a14:useLocalDpi xmlns="" xmlns:a14="http://schemas.microsoft.com/office/drawing/2010/main" val="0"/>
              </a:ext>
            </a:extLst>
          </a:blip>
          <a:stretch>
            <a:fillRect/>
          </a:stretch>
        </p:blipFill>
        <p:spPr>
          <a:xfrm>
            <a:off x="2267744" y="1600200"/>
            <a:ext cx="3843239" cy="4781128"/>
          </a:xfrm>
          <a:effectLst>
            <a:glow rad="139700">
              <a:schemeClr val="accent5">
                <a:satMod val="175000"/>
                <a:alpha val="40000"/>
              </a:schemeClr>
            </a:glow>
          </a:effectLst>
          <a:scene3d>
            <a:camera prst="orthographicFront"/>
            <a:lightRig rig="threePt" dir="t"/>
          </a:scene3d>
          <a:sp3d>
            <a:bevelT w="152400" h="50800" prst="softRound"/>
          </a:sp3d>
        </p:spPr>
      </p:pic>
      <p:pic>
        <p:nvPicPr>
          <p:cNvPr id="4" name="lorenzo.m4a">
            <a:hlinkClick r:id="" action="ppaction://media"/>
          </p:cNvPr>
          <p:cNvPicPr>
            <a:picLocks noRot="1" noChangeAspect="1"/>
          </p:cNvPicPr>
          <p:nvPr>
            <a:audioFile r:link="rId1"/>
          </p:nvPr>
        </p:nvPicPr>
        <p:blipFill>
          <a:blip r:embed="rId5" cstate="email"/>
          <a:stretch>
            <a:fillRect/>
          </a:stretch>
        </p:blipFill>
        <p:spPr>
          <a:xfrm>
            <a:off x="5796136" y="6093296"/>
            <a:ext cx="304800" cy="304800"/>
          </a:xfrm>
          <a:prstGeom prst="rect">
            <a:avLst/>
          </a:prstGeom>
        </p:spPr>
      </p:pic>
    </p:spTree>
    <p:extLst>
      <p:ext uri="{BB962C8B-B14F-4D97-AF65-F5344CB8AC3E}">
        <p14:creationId xmlns="" xmlns:p14="http://schemas.microsoft.com/office/powerpoint/2010/main" val="2723283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tile tx="0" ty="0" sx="100000" sy="100000" flip="none" algn="tl"/>
        </a:blip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4" cstate="email">
            <a:extLst>
              <a:ext uri="{28A0092B-C50C-407E-A947-70E740481C1C}">
                <a14:useLocalDpi xmlns="" xmlns:a14="http://schemas.microsoft.com/office/drawing/2010/main" val="0"/>
              </a:ext>
            </a:extLst>
          </a:blip>
          <a:stretch>
            <a:fillRect/>
          </a:stretch>
        </p:blipFill>
        <p:spPr>
          <a:xfrm>
            <a:off x="1457073" y="1600200"/>
            <a:ext cx="6229854" cy="4525963"/>
          </a:xfrm>
          <a:effectLst>
            <a:glow rad="228600">
              <a:schemeClr val="accent1">
                <a:satMod val="175000"/>
                <a:alpha val="40000"/>
              </a:schemeClr>
            </a:glow>
          </a:effectLst>
          <a:scene3d>
            <a:camera prst="orthographicFront"/>
            <a:lightRig rig="threePt" dir="t"/>
          </a:scene3d>
          <a:sp3d>
            <a:bevelT w="152400" h="50800" prst="softRound"/>
          </a:sp3d>
        </p:spPr>
      </p:pic>
      <p:pic>
        <p:nvPicPr>
          <p:cNvPr id="5" name="cane Filly.m4a">
            <a:hlinkClick r:id="" action="ppaction://media"/>
          </p:cNvPr>
          <p:cNvPicPr>
            <a:picLocks noRot="1" noChangeAspect="1"/>
          </p:cNvPicPr>
          <p:nvPr>
            <a:audioFile r:link="rId1"/>
          </p:nvPr>
        </p:nvPicPr>
        <p:blipFill>
          <a:blip r:embed="rId5" cstate="email"/>
          <a:stretch>
            <a:fillRect/>
          </a:stretch>
        </p:blipFill>
        <p:spPr>
          <a:xfrm>
            <a:off x="7020272" y="5805264"/>
            <a:ext cx="304800" cy="304800"/>
          </a:xfrm>
          <a:prstGeom prst="rect">
            <a:avLst/>
          </a:prstGeom>
        </p:spPr>
      </p:pic>
    </p:spTree>
    <p:extLst>
      <p:ext uri="{BB962C8B-B14F-4D97-AF65-F5344CB8AC3E}">
        <p14:creationId xmlns="" xmlns:p14="http://schemas.microsoft.com/office/powerpoint/2010/main" val="75663756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1756</Words>
  <Application>Microsoft Office PowerPoint</Application>
  <PresentationFormat>Presentazione su schermo (4:3)</PresentationFormat>
  <Paragraphs>75</Paragraphs>
  <Slides>24</Slides>
  <Notes>0</Notes>
  <HiddenSlides>0</HiddenSlides>
  <MMClips>22</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CAPITOLO UNO</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Samsung</dc:creator>
  <cp:lastModifiedBy>Barbara Manconi</cp:lastModifiedBy>
  <cp:revision>65</cp:revision>
  <dcterms:created xsi:type="dcterms:W3CDTF">2017-05-14T18:57:09Z</dcterms:created>
  <dcterms:modified xsi:type="dcterms:W3CDTF">2017-06-27T13:42:30Z</dcterms:modified>
</cp:coreProperties>
</file>