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71" r:id="rId13"/>
    <p:sldId id="263" r:id="rId14"/>
    <p:sldId id="273" r:id="rId15"/>
    <p:sldId id="264" r:id="rId16"/>
    <p:sldId id="274" r:id="rId17"/>
    <p:sldId id="265" r:id="rId18"/>
    <p:sldId id="275" r:id="rId19"/>
    <p:sldId id="26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080D00-0283-45EF-BE96-6C0F2C8D711D}" type="datetimeFigureOut">
              <a:rPr lang="it-IT" smtClean="0"/>
              <a:pPr/>
              <a:t>23/06/2018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87C549C-755D-4021-B4D8-A72F99DE0E4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6400800" cy="17274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Progetto </a:t>
            </a:r>
            <a:br>
              <a:rPr lang="it-IT" dirty="0" smtClean="0"/>
            </a:br>
            <a:r>
              <a:rPr lang="it-IT" dirty="0" smtClean="0"/>
              <a:t>sull’ </a:t>
            </a:r>
            <a:r>
              <a:rPr lang="it-IT" dirty="0" err="1" smtClean="0"/>
              <a:t>inclusività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>ANNO SCOLASTICO 2017-2018</a:t>
            </a:r>
            <a:br>
              <a:rPr lang="it-IT" sz="2000" dirty="0" smtClean="0"/>
            </a:b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4077072"/>
            <a:ext cx="6400800" cy="108012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POWER POINT  REALIZZATO DAGLI ALUNNI DELLA 4A </a:t>
            </a:r>
          </a:p>
          <a:p>
            <a:r>
              <a:rPr lang="it-IT" sz="1600" dirty="0" smtClean="0"/>
              <a:t>Istituto B. Munari  Scuola A. Mauri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31871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268760"/>
            <a:ext cx="6768752" cy="42721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284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 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indent="0">
              <a:buNone/>
            </a:pPr>
            <a:r>
              <a:rPr lang="it-IT" dirty="0" smtClean="0">
                <a:solidFill>
                  <a:prstClr val="black"/>
                </a:solidFill>
              </a:rPr>
              <a:t>Zorba si prese cura dell’uovo, nonostante la situazione gli sembrasse veramente strana, ma aveva fatto delle promesse…</a:t>
            </a:r>
          </a:p>
          <a:p>
            <a:pPr lvl="0" indent="0">
              <a:buNone/>
            </a:pPr>
            <a:r>
              <a:rPr lang="it-IT" dirty="0" smtClean="0">
                <a:solidFill>
                  <a:prstClr val="black"/>
                </a:solidFill>
              </a:rPr>
              <a:t>Dopo </a:t>
            </a:r>
            <a:r>
              <a:rPr lang="it-IT" dirty="0">
                <a:solidFill>
                  <a:prstClr val="black"/>
                </a:solidFill>
              </a:rPr>
              <a:t>qualche settimana l’ uovo si schiuse davanti a Zorba e i suoi  amici. Erano tutti </a:t>
            </a:r>
            <a:r>
              <a:rPr lang="it-IT" dirty="0" smtClean="0">
                <a:solidFill>
                  <a:prstClr val="black"/>
                </a:solidFill>
              </a:rPr>
              <a:t>contentissimi, </a:t>
            </a:r>
            <a:r>
              <a:rPr lang="it-IT" dirty="0">
                <a:solidFill>
                  <a:prstClr val="black"/>
                </a:solidFill>
              </a:rPr>
              <a:t>ognuno di loro </a:t>
            </a:r>
            <a:r>
              <a:rPr lang="it-IT" dirty="0" smtClean="0">
                <a:solidFill>
                  <a:prstClr val="black"/>
                </a:solidFill>
              </a:rPr>
              <a:t>propose </a:t>
            </a:r>
            <a:r>
              <a:rPr lang="it-IT" dirty="0">
                <a:solidFill>
                  <a:prstClr val="black"/>
                </a:solidFill>
              </a:rPr>
              <a:t>un nome per la </a:t>
            </a:r>
            <a:r>
              <a:rPr lang="it-IT" dirty="0" err="1" smtClean="0">
                <a:solidFill>
                  <a:prstClr val="black"/>
                </a:solidFill>
              </a:rPr>
              <a:t>gabbiana</a:t>
            </a:r>
            <a:r>
              <a:rPr lang="it-IT" dirty="0" smtClean="0">
                <a:solidFill>
                  <a:prstClr val="black"/>
                </a:solidFill>
              </a:rPr>
              <a:t> : </a:t>
            </a:r>
            <a:r>
              <a:rPr lang="it-IT" dirty="0">
                <a:solidFill>
                  <a:prstClr val="black"/>
                </a:solidFill>
              </a:rPr>
              <a:t>Bianca, Brillante, Carina… sembravano tutti troppo banali…</a:t>
            </a:r>
          </a:p>
          <a:p>
            <a:pPr lvl="0" indent="0">
              <a:buNone/>
            </a:pPr>
            <a:r>
              <a:rPr lang="it-IT" dirty="0">
                <a:solidFill>
                  <a:prstClr val="black"/>
                </a:solidFill>
              </a:rPr>
              <a:t>Alla fine decise Zorba, la chiamò Fortunata. Usando il rituale del porto si misero in cerchio attorno a Fortunata e nominarono il suo </a:t>
            </a:r>
            <a:r>
              <a:rPr lang="it-IT" dirty="0" smtClean="0">
                <a:solidFill>
                  <a:prstClr val="black"/>
                </a:solidFill>
              </a:rPr>
              <a:t>nome tutti insieme.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211927" y="-115583"/>
            <a:ext cx="4518247" cy="6998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412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Scena  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it-IT" dirty="0" smtClean="0">
                <a:solidFill>
                  <a:prstClr val="black"/>
                </a:solidFill>
              </a:rPr>
              <a:t>I gatti tutti insieme si presero cura della gabbianella e lei viveva come se fosse una di loro, ma Zorba voleva mantenere le promesse fatte, arrivò  il momento più difficile per tutti: insegnare alla gabbianella a volare e lasciare così che andasse per la sua strada. </a:t>
            </a:r>
          </a:p>
          <a:p>
            <a:pPr lvl="0">
              <a:buNone/>
            </a:pPr>
            <a:r>
              <a:rPr lang="it-IT" dirty="0" smtClean="0">
                <a:solidFill>
                  <a:prstClr val="black"/>
                </a:solidFill>
              </a:rPr>
              <a:t>Zorba e i suoi amici gatti nel bazar dove viveva il gatto Harry  cercavano </a:t>
            </a:r>
            <a:r>
              <a:rPr lang="it-IT" dirty="0">
                <a:solidFill>
                  <a:prstClr val="black"/>
                </a:solidFill>
              </a:rPr>
              <a:t>di insegnare a Fortunata a </a:t>
            </a:r>
            <a:r>
              <a:rPr lang="it-IT" dirty="0" smtClean="0">
                <a:solidFill>
                  <a:prstClr val="black"/>
                </a:solidFill>
              </a:rPr>
              <a:t>volare.</a:t>
            </a:r>
          </a:p>
          <a:p>
            <a:pPr lvl="0">
              <a:buNone/>
            </a:pPr>
            <a:r>
              <a:rPr lang="it-IT" dirty="0" smtClean="0">
                <a:solidFill>
                  <a:prstClr val="black"/>
                </a:solidFill>
              </a:rPr>
              <a:t>Dopo ben diciassette lunghi ed estenuanti tentativi non essendoci ancora riusciti </a:t>
            </a:r>
            <a:r>
              <a:rPr lang="it-IT" dirty="0">
                <a:solidFill>
                  <a:prstClr val="black"/>
                </a:solidFill>
              </a:rPr>
              <a:t>Zorba prese una decisione…</a:t>
            </a:r>
          </a:p>
        </p:txBody>
      </p:sp>
    </p:spTree>
    <p:extLst>
      <p:ext uri="{BB962C8B-B14F-4D97-AF65-F5344CB8AC3E}">
        <p14:creationId xmlns:p14="http://schemas.microsoft.com/office/powerpoint/2010/main" xmlns="" val="15477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58907" y="1268760"/>
            <a:ext cx="6869475" cy="42901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7979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 VII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492897"/>
            <a:ext cx="6400800" cy="25202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it-IT" dirty="0" smtClean="0"/>
              <a:t>La decisione di Zorba fu quella di rompere «il patto»:  cioè  di comunicare con gli uomini parlando la loro lingua. </a:t>
            </a:r>
          </a:p>
          <a:p>
            <a:pPr lvl="0">
              <a:buNone/>
            </a:pPr>
            <a:r>
              <a:rPr lang="it-IT" dirty="0" smtClean="0"/>
              <a:t>Decise quindi di chiedere aiuto al «poeta», un uomo  proprietario di una bellissima gatta di nome </a:t>
            </a:r>
            <a:r>
              <a:rPr lang="it-IT" dirty="0" err="1" smtClean="0"/>
              <a:t>Bubbulina</a:t>
            </a:r>
            <a:r>
              <a:rPr lang="it-IT" dirty="0" smtClean="0"/>
              <a:t>, il quale sembrava sapere tante cose....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275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470" y="1268760"/>
            <a:ext cx="6799906" cy="43384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691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 viii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it-IT" dirty="0">
                <a:solidFill>
                  <a:prstClr val="black"/>
                </a:solidFill>
              </a:rPr>
              <a:t>Il </a:t>
            </a:r>
            <a:r>
              <a:rPr lang="it-IT" dirty="0" smtClean="0">
                <a:solidFill>
                  <a:prstClr val="black"/>
                </a:solidFill>
              </a:rPr>
              <a:t>poeta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decise di aiutare i gatti e </a:t>
            </a:r>
            <a:r>
              <a:rPr lang="it-IT" dirty="0">
                <a:solidFill>
                  <a:prstClr val="black"/>
                </a:solidFill>
              </a:rPr>
              <a:t>portò Zorba e Fortunata su un campanile dove Zorba </a:t>
            </a:r>
            <a:r>
              <a:rPr lang="it-IT" dirty="0" smtClean="0">
                <a:solidFill>
                  <a:prstClr val="black"/>
                </a:solidFill>
              </a:rPr>
              <a:t>e i suoi amici incitarono </a:t>
            </a:r>
            <a:r>
              <a:rPr lang="it-IT" dirty="0">
                <a:solidFill>
                  <a:prstClr val="black"/>
                </a:solidFill>
              </a:rPr>
              <a:t>Fortunata a volare. </a:t>
            </a:r>
            <a:endParaRPr lang="it-IT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it-IT" dirty="0">
                <a:solidFill>
                  <a:prstClr val="black"/>
                </a:solidFill>
              </a:rPr>
              <a:t>I gatti </a:t>
            </a:r>
            <a:r>
              <a:rPr lang="it-IT" dirty="0" smtClean="0">
                <a:solidFill>
                  <a:prstClr val="black"/>
                </a:solidFill>
              </a:rPr>
              <a:t>infatti nonostante </a:t>
            </a:r>
            <a:r>
              <a:rPr lang="it-IT" dirty="0">
                <a:solidFill>
                  <a:prstClr val="black"/>
                </a:solidFill>
              </a:rPr>
              <a:t>il dispiacere riuscirono ad accettare che la gabbianella proseguisse per la sua strada, perché capirono che questo era il suo vero desiderio</a:t>
            </a:r>
            <a:r>
              <a:rPr lang="it-IT" dirty="0" smtClean="0">
                <a:solidFill>
                  <a:prstClr val="black"/>
                </a:solidFill>
              </a:rPr>
              <a:t>.</a:t>
            </a:r>
            <a:endParaRPr lang="it-IT" dirty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it-IT" dirty="0">
                <a:solidFill>
                  <a:prstClr val="black"/>
                </a:solidFill>
              </a:rPr>
              <a:t>Alla fine Fortunata imparò a volare </a:t>
            </a:r>
            <a:r>
              <a:rPr lang="it-IT" dirty="0" smtClean="0">
                <a:solidFill>
                  <a:prstClr val="black"/>
                </a:solidFill>
              </a:rPr>
              <a:t>grazie </a:t>
            </a:r>
            <a:r>
              <a:rPr lang="it-IT" dirty="0">
                <a:solidFill>
                  <a:prstClr val="black"/>
                </a:solidFill>
              </a:rPr>
              <a:t>all’ aiuto di tutti i suoi </a:t>
            </a:r>
            <a:r>
              <a:rPr lang="it-IT" dirty="0" smtClean="0">
                <a:solidFill>
                  <a:prstClr val="black"/>
                </a:solidFill>
              </a:rPr>
              <a:t>amici </a:t>
            </a:r>
            <a:r>
              <a:rPr lang="it-IT" dirty="0">
                <a:solidFill>
                  <a:prstClr val="black"/>
                </a:solidFill>
              </a:rPr>
              <a:t>che l’avevano sostenuta nella difficile impresa!</a:t>
            </a:r>
          </a:p>
        </p:txBody>
      </p:sp>
    </p:spTree>
    <p:extLst>
      <p:ext uri="{BB962C8B-B14F-4D97-AF65-F5344CB8AC3E}">
        <p14:creationId xmlns:p14="http://schemas.microsoft.com/office/powerpoint/2010/main" xmlns="" val="39069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196752"/>
            <a:ext cx="6367602" cy="43924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3665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COMMENTO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endParaRPr lang="it-IT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it-IT" dirty="0" smtClean="0">
                <a:solidFill>
                  <a:prstClr val="black"/>
                </a:solidFill>
              </a:rPr>
              <a:t>Dopo aver letto questa storia abbiamo imparato che… </a:t>
            </a:r>
            <a:endParaRPr lang="it-IT" sz="2400" b="1" i="1" dirty="0" smtClean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it-IT" sz="2400" b="1" i="1" dirty="0">
                <a:solidFill>
                  <a:prstClr val="black"/>
                </a:solidFill>
              </a:rPr>
              <a:t>O</a:t>
            </a:r>
            <a:r>
              <a:rPr lang="it-IT" sz="2400" b="1" i="1" dirty="0" smtClean="0">
                <a:solidFill>
                  <a:prstClr val="black"/>
                </a:solidFill>
              </a:rPr>
              <a:t>gnuno </a:t>
            </a:r>
            <a:r>
              <a:rPr lang="it-IT" sz="2400" b="1" i="1" dirty="0">
                <a:solidFill>
                  <a:prstClr val="black"/>
                </a:solidFill>
              </a:rPr>
              <a:t>deve osare per raggiungere i propri desideri!</a:t>
            </a:r>
            <a:endParaRPr lang="it-IT" sz="1600" b="1" i="1" dirty="0">
              <a:solidFill>
                <a:prstClr val="black"/>
              </a:solidFill>
            </a:endParaRPr>
          </a:p>
          <a:p>
            <a:pPr lvl="0">
              <a:buNone/>
            </a:pPr>
            <a:endParaRPr lang="it-IT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it-IT" sz="1600" dirty="0">
                <a:solidFill>
                  <a:prstClr val="black"/>
                </a:solidFill>
              </a:rPr>
              <a:t>GLI  ALUNNI  DELLA  IV </a:t>
            </a:r>
            <a:r>
              <a:rPr lang="it-IT" sz="1600" dirty="0" smtClean="0">
                <a:solidFill>
                  <a:prstClr val="black"/>
                </a:solidFill>
              </a:rPr>
              <a:t>A</a:t>
            </a:r>
            <a:endParaRPr lang="it-IT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1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</a:t>
            </a:r>
            <a:r>
              <a:rPr lang="it-IT" dirty="0"/>
              <a:t>STORIA DI UNA GABBIANELLA  E DEL </a:t>
            </a:r>
            <a:r>
              <a:rPr lang="it-IT" dirty="0" err="1" smtClean="0"/>
              <a:t>gatTO</a:t>
            </a:r>
            <a:r>
              <a:rPr lang="it-IT" dirty="0" smtClean="0"/>
              <a:t> CHE LE INSEGNÒ A VOLARE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8012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Romanzo di Luis </a:t>
            </a:r>
            <a:r>
              <a:rPr lang="it-IT" dirty="0" err="1" smtClean="0">
                <a:solidFill>
                  <a:schemeClr val="tx1"/>
                </a:solidFill>
              </a:rPr>
              <a:t>Sepulvèda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2900" dirty="0" smtClean="0">
                <a:solidFill>
                  <a:schemeClr val="tx1"/>
                </a:solidFill>
              </a:rPr>
              <a:t>Raccontato dagli alunni della 4A   </a:t>
            </a:r>
            <a:endParaRPr lang="it-IT" sz="2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0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438401"/>
            <a:ext cx="6368752" cy="30068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Un giorno uno stormo di gabbiani volava nel </a:t>
            </a:r>
            <a:r>
              <a:rPr lang="it-IT" dirty="0" smtClean="0">
                <a:solidFill>
                  <a:prstClr val="black"/>
                </a:solidFill>
              </a:rPr>
              <a:t>cielo, </a:t>
            </a:r>
            <a:r>
              <a:rPr lang="it-IT" dirty="0">
                <a:solidFill>
                  <a:prstClr val="black"/>
                </a:solidFill>
              </a:rPr>
              <a:t>quando sentì il richiamo di un gabbiano che diceva : </a:t>
            </a:r>
            <a:r>
              <a:rPr lang="it-IT" dirty="0" smtClean="0">
                <a:solidFill>
                  <a:prstClr val="black"/>
                </a:solidFill>
              </a:rPr>
              <a:t>« </a:t>
            </a:r>
            <a:r>
              <a:rPr lang="it-IT" dirty="0">
                <a:solidFill>
                  <a:prstClr val="black"/>
                </a:solidFill>
              </a:rPr>
              <a:t>Branco di aringhe in </a:t>
            </a:r>
            <a:r>
              <a:rPr lang="it-IT" dirty="0" smtClean="0">
                <a:solidFill>
                  <a:prstClr val="black"/>
                </a:solidFill>
              </a:rPr>
              <a:t>vista, seguitemi! », allora tutti </a:t>
            </a:r>
            <a:r>
              <a:rPr lang="it-IT" dirty="0">
                <a:solidFill>
                  <a:prstClr val="black"/>
                </a:solidFill>
              </a:rPr>
              <a:t>si tuffarono in acqua per prendere le </a:t>
            </a:r>
            <a:r>
              <a:rPr lang="it-IT" dirty="0" smtClean="0">
                <a:solidFill>
                  <a:prstClr val="black"/>
                </a:solidFill>
              </a:rPr>
              <a:t>sardine.</a:t>
            </a:r>
          </a:p>
          <a:p>
            <a:pPr lvl="0" indent="0">
              <a:buNone/>
            </a:pPr>
            <a:r>
              <a:rPr lang="it-IT" dirty="0" smtClean="0">
                <a:solidFill>
                  <a:prstClr val="black"/>
                </a:solidFill>
              </a:rPr>
              <a:t>In </a:t>
            </a:r>
            <a:r>
              <a:rPr lang="it-IT" dirty="0">
                <a:solidFill>
                  <a:prstClr val="black"/>
                </a:solidFill>
              </a:rPr>
              <a:t>mezzo allo stormo c’ era una </a:t>
            </a:r>
            <a:r>
              <a:rPr lang="it-IT" dirty="0" err="1">
                <a:solidFill>
                  <a:prstClr val="black"/>
                </a:solidFill>
              </a:rPr>
              <a:t>gabbiana</a:t>
            </a:r>
            <a:r>
              <a:rPr lang="it-IT" dirty="0">
                <a:solidFill>
                  <a:prstClr val="black"/>
                </a:solidFill>
              </a:rPr>
              <a:t> di nome </a:t>
            </a:r>
            <a:r>
              <a:rPr lang="it-IT" dirty="0" err="1">
                <a:solidFill>
                  <a:prstClr val="black"/>
                </a:solidFill>
              </a:rPr>
              <a:t>Kengah</a:t>
            </a:r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, dopo essersi tuffata in acqua </a:t>
            </a:r>
            <a:r>
              <a:rPr lang="it-IT" dirty="0">
                <a:solidFill>
                  <a:prstClr val="black"/>
                </a:solidFill>
              </a:rPr>
              <a:t>rimase troppo tempo sott’ acqua e non sentì l’allarme che indicava di andare via perché si stava avvicinando un’ onda di petrolio. Quando la </a:t>
            </a:r>
            <a:r>
              <a:rPr lang="it-IT" dirty="0" err="1">
                <a:solidFill>
                  <a:prstClr val="black"/>
                </a:solidFill>
              </a:rPr>
              <a:t>gabbiana</a:t>
            </a:r>
            <a:r>
              <a:rPr lang="it-IT" dirty="0">
                <a:solidFill>
                  <a:prstClr val="black"/>
                </a:solidFill>
              </a:rPr>
              <a:t> alzò il capo non vide </a:t>
            </a:r>
            <a:r>
              <a:rPr lang="it-IT" dirty="0" smtClean="0">
                <a:solidFill>
                  <a:prstClr val="black"/>
                </a:solidFill>
              </a:rPr>
              <a:t>più niente</a:t>
            </a:r>
            <a:r>
              <a:rPr lang="it-IT" dirty="0">
                <a:solidFill>
                  <a:prstClr val="black"/>
                </a:solidFill>
              </a:rPr>
              <a:t>, era stata sommersa da quell’ onda nera. </a:t>
            </a:r>
          </a:p>
        </p:txBody>
      </p:sp>
    </p:spTree>
    <p:extLst>
      <p:ext uri="{BB962C8B-B14F-4D97-AF65-F5344CB8AC3E}">
        <p14:creationId xmlns:p14="http://schemas.microsoft.com/office/powerpoint/2010/main" xmlns="" val="11857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24744"/>
            <a:ext cx="7272809" cy="45365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484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/>
          <a:lstStyle/>
          <a:p>
            <a:r>
              <a:rPr lang="it-IT" dirty="0" smtClean="0"/>
              <a:t>SCENA 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132856"/>
            <a:ext cx="6400800" cy="360040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it-IT" sz="2000" dirty="0">
                <a:solidFill>
                  <a:prstClr val="black"/>
                </a:solidFill>
              </a:rPr>
              <a:t>Il gatto Zorba  tranquillo si stava riposando nel suo balcone, dopo un po’ mentre mangiava  vide una cosa bianca e nera che stava precipitando proprio vicino a lui. Così si alzò di scatto e capì che </a:t>
            </a:r>
            <a:r>
              <a:rPr lang="it-IT" sz="2000" dirty="0" smtClean="0">
                <a:solidFill>
                  <a:prstClr val="black"/>
                </a:solidFill>
              </a:rPr>
              <a:t>stava succedendo qualcosa di strano. </a:t>
            </a:r>
            <a:r>
              <a:rPr lang="it-IT" sz="2000" dirty="0">
                <a:solidFill>
                  <a:prstClr val="black"/>
                </a:solidFill>
              </a:rPr>
              <a:t>Era la </a:t>
            </a:r>
            <a:r>
              <a:rPr lang="it-IT" sz="2000" dirty="0" err="1">
                <a:solidFill>
                  <a:prstClr val="black"/>
                </a:solidFill>
              </a:rPr>
              <a:t>gabbiana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 smtClean="0">
                <a:solidFill>
                  <a:prstClr val="black"/>
                </a:solidFill>
              </a:rPr>
              <a:t>Kengha</a:t>
            </a:r>
            <a:r>
              <a:rPr lang="it-IT" sz="2000" dirty="0" smtClean="0">
                <a:solidFill>
                  <a:prstClr val="black"/>
                </a:solidFill>
              </a:rPr>
              <a:t>, ricoperta di petrolio, che a stento riuscì ad arrivare sul </a:t>
            </a:r>
            <a:r>
              <a:rPr lang="it-IT" sz="2000" dirty="0">
                <a:solidFill>
                  <a:prstClr val="black"/>
                </a:solidFill>
              </a:rPr>
              <a:t>suo </a:t>
            </a:r>
            <a:r>
              <a:rPr lang="it-IT" sz="2000" dirty="0" smtClean="0">
                <a:solidFill>
                  <a:prstClr val="black"/>
                </a:solidFill>
              </a:rPr>
              <a:t>balcone e gli </a:t>
            </a:r>
            <a:r>
              <a:rPr lang="it-IT" sz="2000" dirty="0">
                <a:solidFill>
                  <a:prstClr val="black"/>
                </a:solidFill>
              </a:rPr>
              <a:t>disse che doveva deporre un uovo.  La </a:t>
            </a:r>
            <a:r>
              <a:rPr lang="it-IT" sz="2000" dirty="0" err="1">
                <a:solidFill>
                  <a:prstClr val="black"/>
                </a:solidFill>
              </a:rPr>
              <a:t>gabbiana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smtClean="0">
                <a:solidFill>
                  <a:prstClr val="black"/>
                </a:solidFill>
              </a:rPr>
              <a:t> morente  fece </a:t>
            </a:r>
            <a:r>
              <a:rPr lang="it-IT" sz="2000" dirty="0">
                <a:solidFill>
                  <a:prstClr val="black"/>
                </a:solidFill>
              </a:rPr>
              <a:t>fare tre promesse a Zorba :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Di non  mangiare l’ uovo. 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Di prendersi cura dell’ uovo finche non si fosse schiuso.</a:t>
            </a:r>
          </a:p>
          <a:p>
            <a:pPr lvl="0"/>
            <a:r>
              <a:rPr lang="it-IT" sz="2000" dirty="0">
                <a:solidFill>
                  <a:prstClr val="black"/>
                </a:solidFill>
              </a:rPr>
              <a:t>D’ insegnare al piccolo a volare.</a:t>
            </a:r>
          </a:p>
          <a:p>
            <a:pPr lvl="0"/>
            <a:endParaRPr lang="it-IT" sz="2000" dirty="0">
              <a:solidFill>
                <a:prstClr val="black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726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96752"/>
            <a:ext cx="7056784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246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400800" cy="1008112"/>
          </a:xfrm>
        </p:spPr>
        <p:txBody>
          <a:bodyPr/>
          <a:lstStyle/>
          <a:p>
            <a:r>
              <a:rPr lang="it-IT" dirty="0" smtClean="0"/>
              <a:t>SCENA iii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6912768" cy="2808312"/>
          </a:xfrm>
        </p:spPr>
        <p:txBody>
          <a:bodyPr>
            <a:noAutofit/>
          </a:bodyPr>
          <a:lstStyle/>
          <a:p>
            <a:pPr lvl="0" indent="-274320" algn="l"/>
            <a:r>
              <a:rPr lang="it-IT" sz="1800" i="0" dirty="0">
                <a:solidFill>
                  <a:prstClr val="black"/>
                </a:solidFill>
              </a:rPr>
              <a:t>Zorba </a:t>
            </a:r>
            <a:r>
              <a:rPr lang="it-IT" sz="1800" i="0" dirty="0" smtClean="0">
                <a:solidFill>
                  <a:prstClr val="black"/>
                </a:solidFill>
              </a:rPr>
              <a:t>impietosito della </a:t>
            </a:r>
            <a:r>
              <a:rPr lang="it-IT" sz="1800" i="0" dirty="0" err="1" smtClean="0">
                <a:solidFill>
                  <a:prstClr val="black"/>
                </a:solidFill>
              </a:rPr>
              <a:t>gabbiana</a:t>
            </a:r>
            <a:r>
              <a:rPr lang="it-IT" sz="1800" i="0" dirty="0" smtClean="0">
                <a:solidFill>
                  <a:prstClr val="black"/>
                </a:solidFill>
              </a:rPr>
              <a:t>, sperando di salvarla, chiese aiuto ai suoi amici e </a:t>
            </a:r>
            <a:r>
              <a:rPr lang="it-IT" sz="1800" i="0" dirty="0">
                <a:solidFill>
                  <a:prstClr val="black"/>
                </a:solidFill>
              </a:rPr>
              <a:t>insieme </a:t>
            </a:r>
            <a:r>
              <a:rPr lang="it-IT" sz="1800" i="0" dirty="0" smtClean="0">
                <a:solidFill>
                  <a:prstClr val="black"/>
                </a:solidFill>
              </a:rPr>
              <a:t>a loro andò </a:t>
            </a:r>
            <a:r>
              <a:rPr lang="it-IT" sz="1800" i="0" dirty="0">
                <a:solidFill>
                  <a:prstClr val="black"/>
                </a:solidFill>
              </a:rPr>
              <a:t>da </a:t>
            </a:r>
            <a:r>
              <a:rPr lang="it-IT" sz="1800" i="0" dirty="0" err="1">
                <a:solidFill>
                  <a:prstClr val="black"/>
                </a:solidFill>
              </a:rPr>
              <a:t>Diderot</a:t>
            </a:r>
            <a:r>
              <a:rPr lang="it-IT" sz="1800" i="0" dirty="0">
                <a:solidFill>
                  <a:prstClr val="black"/>
                </a:solidFill>
              </a:rPr>
              <a:t> , il gatto saggio , il quale decise di consultare  l’ enciclopedia . </a:t>
            </a:r>
          </a:p>
          <a:p>
            <a:pPr lvl="0" indent="-274320" algn="l"/>
            <a:r>
              <a:rPr lang="it-IT" sz="1800" i="0" dirty="0">
                <a:solidFill>
                  <a:prstClr val="black"/>
                </a:solidFill>
              </a:rPr>
              <a:t>Sull’ enciclopedia c’era scritto  che l’ unico modo per togliere il petrolio era intingere un panno nella benzina e con quello pulire la </a:t>
            </a:r>
            <a:r>
              <a:rPr lang="it-IT" sz="1800" i="0" dirty="0" err="1">
                <a:solidFill>
                  <a:prstClr val="black"/>
                </a:solidFill>
              </a:rPr>
              <a:t>gabbiana</a:t>
            </a:r>
            <a:r>
              <a:rPr lang="it-IT" sz="1800" i="0" dirty="0" smtClean="0">
                <a:solidFill>
                  <a:prstClr val="black"/>
                </a:solidFill>
              </a:rPr>
              <a:t>.</a:t>
            </a:r>
            <a:endParaRPr lang="it-IT" sz="18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4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6912768" cy="4320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017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SCENA IV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>
                <a:solidFill>
                  <a:prstClr val="black"/>
                </a:solidFill>
              </a:rPr>
              <a:t>Zorba e i suoi amici </a:t>
            </a:r>
            <a:r>
              <a:rPr lang="it-IT" dirty="0" smtClean="0">
                <a:solidFill>
                  <a:prstClr val="black"/>
                </a:solidFill>
              </a:rPr>
              <a:t>pensavano </a:t>
            </a:r>
            <a:r>
              <a:rPr lang="it-IT" dirty="0">
                <a:solidFill>
                  <a:prstClr val="black"/>
                </a:solidFill>
              </a:rPr>
              <a:t>di aver  trovato la soluzione per salvare </a:t>
            </a:r>
            <a:r>
              <a:rPr lang="it-IT" dirty="0" err="1">
                <a:solidFill>
                  <a:prstClr val="black"/>
                </a:solidFill>
              </a:rPr>
              <a:t>Kengah</a:t>
            </a:r>
            <a:r>
              <a:rPr lang="it-IT" dirty="0">
                <a:solidFill>
                  <a:prstClr val="black"/>
                </a:solidFill>
              </a:rPr>
              <a:t>. </a:t>
            </a:r>
            <a:r>
              <a:rPr lang="it-IT" dirty="0" smtClean="0">
                <a:solidFill>
                  <a:prstClr val="black"/>
                </a:solidFill>
              </a:rPr>
              <a:t>Pieni di speranza andarono nell’appartamento di Zorba per soccorrere la </a:t>
            </a:r>
            <a:r>
              <a:rPr lang="it-IT" dirty="0" err="1" smtClean="0">
                <a:solidFill>
                  <a:prstClr val="black"/>
                </a:solidFill>
              </a:rPr>
              <a:t>gabbiana</a:t>
            </a:r>
            <a:r>
              <a:rPr lang="it-IT" dirty="0" smtClean="0">
                <a:solidFill>
                  <a:prstClr val="black"/>
                </a:solidFill>
              </a:rPr>
              <a:t>. Purtroppo </a:t>
            </a:r>
            <a:r>
              <a:rPr lang="it-IT" dirty="0">
                <a:solidFill>
                  <a:prstClr val="black"/>
                </a:solidFill>
              </a:rPr>
              <a:t>era ormai troppo tardi, ritrovarono la povera </a:t>
            </a:r>
            <a:r>
              <a:rPr lang="it-IT" dirty="0" err="1">
                <a:solidFill>
                  <a:prstClr val="black"/>
                </a:solidFill>
              </a:rPr>
              <a:t>Kengah</a:t>
            </a:r>
            <a:r>
              <a:rPr lang="it-IT" dirty="0">
                <a:solidFill>
                  <a:prstClr val="black"/>
                </a:solidFill>
              </a:rPr>
              <a:t> morta con accanto un uovo bianco </a:t>
            </a:r>
            <a:r>
              <a:rPr lang="it-IT" dirty="0" smtClean="0">
                <a:solidFill>
                  <a:prstClr val="black"/>
                </a:solidFill>
              </a:rPr>
              <a:t>a </a:t>
            </a:r>
            <a:r>
              <a:rPr lang="it-IT" dirty="0">
                <a:solidFill>
                  <a:prstClr val="black"/>
                </a:solidFill>
              </a:rPr>
              <a:t>macchioline azzurre.</a:t>
            </a:r>
          </a:p>
        </p:txBody>
      </p:sp>
    </p:spTree>
    <p:extLst>
      <p:ext uri="{BB962C8B-B14F-4D97-AF65-F5344CB8AC3E}">
        <p14:creationId xmlns:p14="http://schemas.microsoft.com/office/powerpoint/2010/main" xmlns="" val="33071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379</TotalTime>
  <Words>701</Words>
  <Application>Microsoft Office PowerPoint</Application>
  <PresentationFormat>Presentazione su schermo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Alta moda</vt:lpstr>
      <vt:lpstr>  Progetto  sull’ inclusività ANNO SCOLASTICO 2017-2018 </vt:lpstr>
      <vt:lpstr> STORIA DI UNA GABBIANELLA  E DEL gatTO CHE LE INSEGNÒ A VOLARE</vt:lpstr>
      <vt:lpstr>SCENA 1</vt:lpstr>
      <vt:lpstr>Diapositiva 4</vt:lpstr>
      <vt:lpstr>SCENA II</vt:lpstr>
      <vt:lpstr>Diapositiva 6</vt:lpstr>
      <vt:lpstr>SCENA iii</vt:lpstr>
      <vt:lpstr>Diapositiva 8</vt:lpstr>
      <vt:lpstr>SCENA IV</vt:lpstr>
      <vt:lpstr>Diapositiva 10</vt:lpstr>
      <vt:lpstr>SCENA V</vt:lpstr>
      <vt:lpstr>Diapositiva 12</vt:lpstr>
      <vt:lpstr>Scena  vi</vt:lpstr>
      <vt:lpstr>Diapositiva 14</vt:lpstr>
      <vt:lpstr>SCENA VII</vt:lpstr>
      <vt:lpstr>Diapositiva 16</vt:lpstr>
      <vt:lpstr>Scena viii</vt:lpstr>
      <vt:lpstr>Diapositiva 18</vt:lpstr>
      <vt:lpstr> COMMENTO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DI UNA GABBIANELLA E DEL GATTO CHE LE INSEGNÒ A VOLARE</dc:title>
  <dc:creator>*</dc:creator>
  <cp:lastModifiedBy>Barbara Manconi</cp:lastModifiedBy>
  <cp:revision>43</cp:revision>
  <dcterms:created xsi:type="dcterms:W3CDTF">2018-03-23T10:56:24Z</dcterms:created>
  <dcterms:modified xsi:type="dcterms:W3CDTF">2018-06-23T13:55:14Z</dcterms:modified>
</cp:coreProperties>
</file>