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6" r:id="rId1"/>
  </p:sldMasterIdLst>
  <p:sldIdLst>
    <p:sldId id="256" r:id="rId2"/>
    <p:sldId id="267" r:id="rId3"/>
    <p:sldId id="257"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3" d="100"/>
          <a:sy n="73" d="100"/>
        </p:scale>
        <p:origin x="-42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0B627B6-5338-4C40-AF82-F8424B248009}" type="datetimeFigureOut">
              <a:rPr lang="it-IT" smtClean="0"/>
              <a:pPr/>
              <a:t>11/07/2019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30A4385-55A8-4CBA-9FC5-2DCEBA1FE9B0}" type="slidenum">
              <a:rPr lang="it-IT" smtClean="0"/>
              <a:pPr/>
              <a:t>‹N›</a:t>
            </a:fld>
            <a:endParaRPr lang="it-IT"/>
          </a:p>
        </p:txBody>
      </p:sp>
    </p:spTree>
    <p:extLst>
      <p:ext uri="{BB962C8B-B14F-4D97-AF65-F5344CB8AC3E}">
        <p14:creationId xmlns:p14="http://schemas.microsoft.com/office/powerpoint/2010/main" xmlns="" val="3526540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0B627B6-5338-4C40-AF82-F8424B248009}" type="datetimeFigureOut">
              <a:rPr lang="it-IT" smtClean="0"/>
              <a:pPr/>
              <a:t>11/07/2019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30A4385-55A8-4CBA-9FC5-2DCEBA1FE9B0}" type="slidenum">
              <a:rPr lang="it-IT" smtClean="0"/>
              <a:pPr/>
              <a:t>‹N›</a:t>
            </a:fld>
            <a:endParaRPr lang="it-IT"/>
          </a:p>
        </p:txBody>
      </p:sp>
    </p:spTree>
    <p:extLst>
      <p:ext uri="{BB962C8B-B14F-4D97-AF65-F5344CB8AC3E}">
        <p14:creationId xmlns:p14="http://schemas.microsoft.com/office/powerpoint/2010/main" xmlns="" val="2864021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0B627B6-5338-4C40-AF82-F8424B248009}" type="datetimeFigureOut">
              <a:rPr lang="it-IT" smtClean="0"/>
              <a:pPr/>
              <a:t>11/07/2019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30A4385-55A8-4CBA-9FC5-2DCEBA1FE9B0}" type="slidenum">
              <a:rPr lang="it-IT" smtClean="0"/>
              <a:pPr/>
              <a:t>‹N›</a:t>
            </a:fld>
            <a:endParaRPr lang="it-IT"/>
          </a:p>
        </p:txBody>
      </p:sp>
    </p:spTree>
    <p:extLst>
      <p:ext uri="{BB962C8B-B14F-4D97-AF65-F5344CB8AC3E}">
        <p14:creationId xmlns:p14="http://schemas.microsoft.com/office/powerpoint/2010/main" xmlns="" val="42510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0B627B6-5338-4C40-AF82-F8424B248009}" type="datetimeFigureOut">
              <a:rPr lang="it-IT" smtClean="0"/>
              <a:pPr/>
              <a:t>11/07/2019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30A4385-55A8-4CBA-9FC5-2DCEBA1FE9B0}" type="slidenum">
              <a:rPr lang="it-IT" smtClean="0"/>
              <a:pPr/>
              <a:t>‹N›</a:t>
            </a:fld>
            <a:endParaRPr lang="it-IT"/>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770783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0B627B6-5338-4C40-AF82-F8424B248009}" type="datetimeFigureOut">
              <a:rPr lang="it-IT" smtClean="0"/>
              <a:pPr/>
              <a:t>11/07/2019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30A4385-55A8-4CBA-9FC5-2DCEBA1FE9B0}" type="slidenum">
              <a:rPr lang="it-IT" smtClean="0"/>
              <a:pPr/>
              <a:t>‹N›</a:t>
            </a:fld>
            <a:endParaRPr lang="it-IT"/>
          </a:p>
        </p:txBody>
      </p:sp>
    </p:spTree>
    <p:extLst>
      <p:ext uri="{BB962C8B-B14F-4D97-AF65-F5344CB8AC3E}">
        <p14:creationId xmlns:p14="http://schemas.microsoft.com/office/powerpoint/2010/main" xmlns="" val="419746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0B627B6-5338-4C40-AF82-F8424B248009}" type="datetimeFigureOut">
              <a:rPr lang="it-IT" smtClean="0"/>
              <a:pPr/>
              <a:t>11/07/2019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30A4385-55A8-4CBA-9FC5-2DCEBA1FE9B0}" type="slidenum">
              <a:rPr lang="it-IT" smtClean="0"/>
              <a:pPr/>
              <a:t>‹N›</a:t>
            </a:fld>
            <a:endParaRPr lang="it-IT"/>
          </a:p>
        </p:txBody>
      </p:sp>
    </p:spTree>
    <p:extLst>
      <p:ext uri="{BB962C8B-B14F-4D97-AF65-F5344CB8AC3E}">
        <p14:creationId xmlns:p14="http://schemas.microsoft.com/office/powerpoint/2010/main" xmlns="" val="1713471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40B627B6-5338-4C40-AF82-F8424B248009}" type="datetimeFigureOut">
              <a:rPr lang="it-IT" smtClean="0"/>
              <a:pPr/>
              <a:t>11/07/2019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30A4385-55A8-4CBA-9FC5-2DCEBA1FE9B0}" type="slidenum">
              <a:rPr lang="it-IT" smtClean="0"/>
              <a:pPr/>
              <a:t>‹N›</a:t>
            </a:fld>
            <a:endParaRPr lang="it-IT"/>
          </a:p>
        </p:txBody>
      </p:sp>
    </p:spTree>
    <p:extLst>
      <p:ext uri="{BB962C8B-B14F-4D97-AF65-F5344CB8AC3E}">
        <p14:creationId xmlns:p14="http://schemas.microsoft.com/office/powerpoint/2010/main" xmlns="" val="2577986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0B627B6-5338-4C40-AF82-F8424B248009}" type="datetimeFigureOut">
              <a:rPr lang="it-IT" smtClean="0"/>
              <a:pPr/>
              <a:t>11/07/2019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30A4385-55A8-4CBA-9FC5-2DCEBA1FE9B0}" type="slidenum">
              <a:rPr lang="it-IT" smtClean="0"/>
              <a:pPr/>
              <a:t>‹N›</a:t>
            </a:fld>
            <a:endParaRPr lang="it-IT"/>
          </a:p>
        </p:txBody>
      </p:sp>
    </p:spTree>
    <p:extLst>
      <p:ext uri="{BB962C8B-B14F-4D97-AF65-F5344CB8AC3E}">
        <p14:creationId xmlns:p14="http://schemas.microsoft.com/office/powerpoint/2010/main" xmlns="" val="1630930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0B627B6-5338-4C40-AF82-F8424B248009}" type="datetimeFigureOut">
              <a:rPr lang="it-IT" smtClean="0"/>
              <a:pPr/>
              <a:t>11/07/2019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30A4385-55A8-4CBA-9FC5-2DCEBA1FE9B0}" type="slidenum">
              <a:rPr lang="it-IT" smtClean="0"/>
              <a:pPr/>
              <a:t>‹N›</a:t>
            </a:fld>
            <a:endParaRPr lang="it-IT"/>
          </a:p>
        </p:txBody>
      </p:sp>
    </p:spTree>
    <p:extLst>
      <p:ext uri="{BB962C8B-B14F-4D97-AF65-F5344CB8AC3E}">
        <p14:creationId xmlns:p14="http://schemas.microsoft.com/office/powerpoint/2010/main" xmlns="" val="1737680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0B627B6-5338-4C40-AF82-F8424B248009}" type="datetimeFigureOut">
              <a:rPr lang="it-IT" smtClean="0"/>
              <a:pPr/>
              <a:t>11/07/2019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30A4385-55A8-4CBA-9FC5-2DCEBA1FE9B0}" type="slidenum">
              <a:rPr lang="it-IT" smtClean="0"/>
              <a:pPr/>
              <a:t>‹N›</a:t>
            </a:fld>
            <a:endParaRPr lang="it-IT"/>
          </a:p>
        </p:txBody>
      </p:sp>
    </p:spTree>
    <p:extLst>
      <p:ext uri="{BB962C8B-B14F-4D97-AF65-F5344CB8AC3E}">
        <p14:creationId xmlns:p14="http://schemas.microsoft.com/office/powerpoint/2010/main" xmlns="" val="790142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0B627B6-5338-4C40-AF82-F8424B248009}" type="datetimeFigureOut">
              <a:rPr lang="it-IT" smtClean="0"/>
              <a:pPr/>
              <a:t>11/07/2019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30A4385-55A8-4CBA-9FC5-2DCEBA1FE9B0}" type="slidenum">
              <a:rPr lang="it-IT" smtClean="0"/>
              <a:pPr/>
              <a:t>‹N›</a:t>
            </a:fld>
            <a:endParaRPr lang="it-IT"/>
          </a:p>
        </p:txBody>
      </p:sp>
    </p:spTree>
    <p:extLst>
      <p:ext uri="{BB962C8B-B14F-4D97-AF65-F5344CB8AC3E}">
        <p14:creationId xmlns:p14="http://schemas.microsoft.com/office/powerpoint/2010/main" xmlns="" val="3338542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0B627B6-5338-4C40-AF82-F8424B248009}" type="datetimeFigureOut">
              <a:rPr lang="it-IT" smtClean="0"/>
              <a:pPr/>
              <a:t>11/07/2019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30A4385-55A8-4CBA-9FC5-2DCEBA1FE9B0}" type="slidenum">
              <a:rPr lang="it-IT" smtClean="0"/>
              <a:pPr/>
              <a:t>‹N›</a:t>
            </a:fld>
            <a:endParaRPr lang="it-IT"/>
          </a:p>
        </p:txBody>
      </p:sp>
    </p:spTree>
    <p:extLst>
      <p:ext uri="{BB962C8B-B14F-4D97-AF65-F5344CB8AC3E}">
        <p14:creationId xmlns:p14="http://schemas.microsoft.com/office/powerpoint/2010/main" xmlns="" val="3610170881"/>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913795" y="2912232"/>
            <a:ext cx="5107208" cy="287896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912232"/>
            <a:ext cx="5095357" cy="287896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0B627B6-5338-4C40-AF82-F8424B248009}" type="datetimeFigureOut">
              <a:rPr lang="it-IT" smtClean="0"/>
              <a:pPr/>
              <a:t>11/07/2019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30A4385-55A8-4CBA-9FC5-2DCEBA1FE9B0}" type="slidenum">
              <a:rPr lang="it-IT" smtClean="0"/>
              <a:pPr/>
              <a:t>‹N›</a:t>
            </a:fld>
            <a:endParaRPr lang="it-IT"/>
          </a:p>
        </p:txBody>
      </p:sp>
    </p:spTree>
    <p:extLst>
      <p:ext uri="{BB962C8B-B14F-4D97-AF65-F5344CB8AC3E}">
        <p14:creationId xmlns:p14="http://schemas.microsoft.com/office/powerpoint/2010/main" xmlns="" val="2859729761"/>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0B627B6-5338-4C40-AF82-F8424B248009}" type="datetimeFigureOut">
              <a:rPr lang="it-IT" smtClean="0"/>
              <a:pPr/>
              <a:t>11/07/2019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30A4385-55A8-4CBA-9FC5-2DCEBA1FE9B0}" type="slidenum">
              <a:rPr lang="it-IT" smtClean="0"/>
              <a:pPr/>
              <a:t>‹N›</a:t>
            </a:fld>
            <a:endParaRPr lang="it-IT"/>
          </a:p>
        </p:txBody>
      </p:sp>
    </p:spTree>
    <p:extLst>
      <p:ext uri="{BB962C8B-B14F-4D97-AF65-F5344CB8AC3E}">
        <p14:creationId xmlns:p14="http://schemas.microsoft.com/office/powerpoint/2010/main" xmlns="" val="727992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627B6-5338-4C40-AF82-F8424B248009}" type="datetimeFigureOut">
              <a:rPr lang="it-IT" smtClean="0"/>
              <a:pPr/>
              <a:t>11/07/2019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730A4385-55A8-4CBA-9FC5-2DCEBA1FE9B0}" type="slidenum">
              <a:rPr lang="it-IT" smtClean="0"/>
              <a:pPr/>
              <a:t>‹N›</a:t>
            </a:fld>
            <a:endParaRPr lang="it-IT"/>
          </a:p>
        </p:txBody>
      </p:sp>
    </p:spTree>
    <p:extLst>
      <p:ext uri="{BB962C8B-B14F-4D97-AF65-F5344CB8AC3E}">
        <p14:creationId xmlns:p14="http://schemas.microsoft.com/office/powerpoint/2010/main" xmlns="" val="2356721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0B627B6-5338-4C40-AF82-F8424B248009}" type="datetimeFigureOut">
              <a:rPr lang="it-IT" smtClean="0"/>
              <a:pPr/>
              <a:t>11/07/2019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30A4385-55A8-4CBA-9FC5-2DCEBA1FE9B0}" type="slidenum">
              <a:rPr lang="it-IT" smtClean="0"/>
              <a:pPr/>
              <a:t>‹N›</a:t>
            </a:fld>
            <a:endParaRPr lang="it-IT"/>
          </a:p>
        </p:txBody>
      </p:sp>
    </p:spTree>
    <p:extLst>
      <p:ext uri="{BB962C8B-B14F-4D97-AF65-F5344CB8AC3E}">
        <p14:creationId xmlns:p14="http://schemas.microsoft.com/office/powerpoint/2010/main" xmlns="" val="2644238193"/>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0B627B6-5338-4C40-AF82-F8424B248009}" type="datetimeFigureOut">
              <a:rPr lang="it-IT" smtClean="0"/>
              <a:pPr/>
              <a:t>11/07/2019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30A4385-55A8-4CBA-9FC5-2DCEBA1FE9B0}" type="slidenum">
              <a:rPr lang="it-IT" smtClean="0"/>
              <a:pPr/>
              <a:t>‹N›</a:t>
            </a:fld>
            <a:endParaRPr lang="it-IT"/>
          </a:p>
        </p:txBody>
      </p:sp>
    </p:spTree>
    <p:extLst>
      <p:ext uri="{BB962C8B-B14F-4D97-AF65-F5344CB8AC3E}">
        <p14:creationId xmlns:p14="http://schemas.microsoft.com/office/powerpoint/2010/main" xmlns="" val="1037093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0B627B6-5338-4C40-AF82-F8424B248009}" type="datetimeFigureOut">
              <a:rPr lang="it-IT" smtClean="0"/>
              <a:pPr/>
              <a:t>11/07/2019</a:t>
            </a:fld>
            <a:endParaRPr lang="it-IT"/>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30A4385-55A8-4CBA-9FC5-2DCEBA1FE9B0}" type="slidenum">
              <a:rPr lang="it-IT" smtClean="0"/>
              <a:pPr/>
              <a:t>‹N›</a:t>
            </a:fld>
            <a:endParaRPr lang="it-IT"/>
          </a:p>
        </p:txBody>
      </p:sp>
    </p:spTree>
    <p:extLst>
      <p:ext uri="{BB962C8B-B14F-4D97-AF65-F5344CB8AC3E}">
        <p14:creationId xmlns:p14="http://schemas.microsoft.com/office/powerpoint/2010/main" xmlns="" val="2504349685"/>
      </p:ext>
    </p:extLst>
  </p:cSld>
  <p:clrMap bg1="dk1" tx1="lt1" bg2="dk2" tx2="lt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 id="2147483969" r:id="rId13"/>
    <p:sldLayoutId id="2147483970" r:id="rId14"/>
    <p:sldLayoutId id="2147483971" r:id="rId15"/>
    <p:sldLayoutId id="2147483972" r:id="rId16"/>
    <p:sldLayoutId id="2147483973"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ttotitolo 7">
            <a:extLst>
              <a:ext uri="{FF2B5EF4-FFF2-40B4-BE49-F238E27FC236}">
                <a16:creationId xmlns:a16="http://schemas.microsoft.com/office/drawing/2014/main" xmlns="" id="{D083F40B-6784-4DF2-9DE0-BCBECF8FDD66}"/>
              </a:ext>
            </a:extLst>
          </p:cNvPr>
          <p:cNvSpPr>
            <a:spLocks noGrp="1"/>
          </p:cNvSpPr>
          <p:nvPr>
            <p:ph type="subTitle" idx="1"/>
          </p:nvPr>
        </p:nvSpPr>
        <p:spPr>
          <a:xfrm>
            <a:off x="1595269" y="3602038"/>
            <a:ext cx="9001462" cy="1387212"/>
          </a:xfrm>
        </p:spPr>
        <p:txBody>
          <a:bodyPr>
            <a:normAutofit lnSpcReduction="10000"/>
          </a:bodyPr>
          <a:lstStyle/>
          <a:p>
            <a:r>
              <a:rPr lang="it-IT" sz="1900" dirty="0"/>
              <a:t>Paint, Word ed infine Power point</a:t>
            </a:r>
          </a:p>
          <a:p>
            <a:r>
              <a:rPr lang="it-IT" sz="1900" dirty="0"/>
              <a:t>presentazione della classe IV B</a:t>
            </a:r>
          </a:p>
          <a:p>
            <a:r>
              <a:rPr lang="it-IT" sz="1900" dirty="0" err="1"/>
              <a:t>Ins.te</a:t>
            </a:r>
            <a:r>
              <a:rPr lang="it-IT" sz="1900" dirty="0"/>
              <a:t> Cinzia Maggi</a:t>
            </a:r>
          </a:p>
          <a:p>
            <a:endParaRPr lang="it-IT" dirty="0"/>
          </a:p>
        </p:txBody>
      </p:sp>
      <p:sp>
        <p:nvSpPr>
          <p:cNvPr id="10" name="Titolo 9">
            <a:extLst>
              <a:ext uri="{FF2B5EF4-FFF2-40B4-BE49-F238E27FC236}">
                <a16:creationId xmlns:a16="http://schemas.microsoft.com/office/drawing/2014/main" xmlns="" id="{C6C3E411-C6FF-4985-BD76-3C11B4FC58D3}"/>
              </a:ext>
            </a:extLst>
          </p:cNvPr>
          <p:cNvSpPr>
            <a:spLocks noGrp="1"/>
          </p:cNvSpPr>
          <p:nvPr>
            <p:ph type="ctrTitle"/>
          </p:nvPr>
        </p:nvSpPr>
        <p:spPr/>
        <p:txBody>
          <a:bodyPr/>
          <a:lstStyle/>
          <a:p>
            <a:r>
              <a:rPr lang="it-IT" dirty="0">
                <a:latin typeface="Algerian" panose="04020705040A02060702" pitchFamily="82" charset="0"/>
              </a:rPr>
              <a:t>MUSICHE NEL MONDO</a:t>
            </a:r>
          </a:p>
        </p:txBody>
      </p:sp>
    </p:spTree>
    <p:extLst>
      <p:ext uri="{BB962C8B-B14F-4D97-AF65-F5344CB8AC3E}">
        <p14:creationId xmlns:p14="http://schemas.microsoft.com/office/powerpoint/2010/main" xmlns="" val="1291708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9EEE784B-F7D6-4C66-968F-64C625AC7888}"/>
              </a:ext>
            </a:extLst>
          </p:cNvPr>
          <p:cNvSpPr txBox="1"/>
          <p:nvPr/>
        </p:nvSpPr>
        <p:spPr>
          <a:xfrm>
            <a:off x="-62144" y="27598"/>
            <a:ext cx="12192000" cy="1200329"/>
          </a:xfrm>
          <a:prstGeom prst="rect">
            <a:avLst/>
          </a:prstGeom>
          <a:noFill/>
        </p:spPr>
        <p:txBody>
          <a:bodyPr wrap="square" rtlCol="0">
            <a:spAutoFit/>
          </a:bodyPr>
          <a:lstStyle/>
          <a:p>
            <a:pPr algn="ctr"/>
            <a:r>
              <a:rPr lang="it-IT" sz="2400" dirty="0"/>
              <a:t>Il vero compositore di quel periodo fu </a:t>
            </a:r>
            <a:r>
              <a:rPr lang="it-IT" sz="2400" b="1" i="1" dirty="0"/>
              <a:t>Duke </a:t>
            </a:r>
            <a:r>
              <a:rPr lang="it-IT" sz="2400" b="1" i="1" dirty="0" err="1"/>
              <a:t>Ellinton</a:t>
            </a:r>
            <a:r>
              <a:rPr lang="it-IT" sz="2400" b="1" i="1" dirty="0"/>
              <a:t> </a:t>
            </a:r>
            <a:r>
              <a:rPr lang="it-IT" sz="2400" dirty="0"/>
              <a:t>che conosceva la musica e che la scriveva prima di suonarla, ma lasciava comunque molto spazio alla libera improvvisazione.</a:t>
            </a:r>
          </a:p>
        </p:txBody>
      </p:sp>
      <p:pic>
        <p:nvPicPr>
          <p:cNvPr id="4" name="Immagine 3">
            <a:extLst>
              <a:ext uri="{FF2B5EF4-FFF2-40B4-BE49-F238E27FC236}">
                <a16:creationId xmlns:a16="http://schemas.microsoft.com/office/drawing/2014/main" xmlns="" id="{C3E98E6C-A9B3-4403-AEDE-839A14CE2D91}"/>
              </a:ext>
            </a:extLst>
          </p:cNvPr>
          <p:cNvPicPr>
            <a:picLocks noChangeAspect="1"/>
          </p:cNvPicPr>
          <p:nvPr/>
        </p:nvPicPr>
        <p:blipFill>
          <a:blip r:embed="rId2" cstate="email"/>
          <a:stretch>
            <a:fillRect/>
          </a:stretch>
        </p:blipFill>
        <p:spPr>
          <a:xfrm>
            <a:off x="2579386" y="1210171"/>
            <a:ext cx="7033228" cy="5594613"/>
          </a:xfrm>
          <a:prstGeom prst="rect">
            <a:avLst/>
          </a:prstGeom>
        </p:spPr>
      </p:pic>
    </p:spTree>
    <p:extLst>
      <p:ext uri="{BB962C8B-B14F-4D97-AF65-F5344CB8AC3E}">
        <p14:creationId xmlns:p14="http://schemas.microsoft.com/office/powerpoint/2010/main" xmlns="" val="1351771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6136BC50-7B94-4138-92ED-2BC958B009D0}"/>
              </a:ext>
            </a:extLst>
          </p:cNvPr>
          <p:cNvSpPr txBox="1"/>
          <p:nvPr/>
        </p:nvSpPr>
        <p:spPr>
          <a:xfrm>
            <a:off x="0" y="584768"/>
            <a:ext cx="12192000" cy="1323439"/>
          </a:xfrm>
          <a:prstGeom prst="rect">
            <a:avLst/>
          </a:prstGeom>
          <a:noFill/>
        </p:spPr>
        <p:txBody>
          <a:bodyPr wrap="square" rtlCol="0">
            <a:spAutoFit/>
          </a:bodyPr>
          <a:lstStyle/>
          <a:p>
            <a:pPr algn="ctr"/>
            <a:r>
              <a:rPr lang="it-IT" sz="2000" dirty="0"/>
              <a:t>Dopo la prima guerra mondiale il jazz si diffuse in tutti gli Stati Uniti ma durante il periodo della crisi anche le attività musicali subirono uno stop.</a:t>
            </a:r>
          </a:p>
          <a:p>
            <a:pPr algn="ctr"/>
            <a:r>
              <a:rPr lang="it-IT" sz="2000" dirty="0"/>
              <a:t>Ellington con la sua Big Band e Armstrong con la sua Jazz Band si recarono in Europa, dove la loro musica si diffuse rapidamente e con grande successo.</a:t>
            </a:r>
          </a:p>
        </p:txBody>
      </p:sp>
      <p:pic>
        <p:nvPicPr>
          <p:cNvPr id="3" name="Immagine 2">
            <a:extLst>
              <a:ext uri="{FF2B5EF4-FFF2-40B4-BE49-F238E27FC236}">
                <a16:creationId xmlns:a16="http://schemas.microsoft.com/office/drawing/2014/main" xmlns="" id="{D1002EBA-967F-41F5-9431-707AF49E003A}"/>
              </a:ext>
            </a:extLst>
          </p:cNvPr>
          <p:cNvPicPr>
            <a:picLocks noChangeAspect="1"/>
          </p:cNvPicPr>
          <p:nvPr/>
        </p:nvPicPr>
        <p:blipFill>
          <a:blip r:embed="rId2" cstate="email"/>
          <a:stretch>
            <a:fillRect/>
          </a:stretch>
        </p:blipFill>
        <p:spPr>
          <a:xfrm>
            <a:off x="0" y="-114760"/>
            <a:ext cx="12192000" cy="1072896"/>
          </a:xfrm>
          <a:prstGeom prst="rect">
            <a:avLst/>
          </a:prstGeom>
        </p:spPr>
      </p:pic>
      <p:pic>
        <p:nvPicPr>
          <p:cNvPr id="5" name="Immagine 4">
            <a:extLst>
              <a:ext uri="{FF2B5EF4-FFF2-40B4-BE49-F238E27FC236}">
                <a16:creationId xmlns:a16="http://schemas.microsoft.com/office/drawing/2014/main" xmlns="" id="{2FA3E6A0-2781-42A5-8971-1A7194CC1AA7}"/>
              </a:ext>
            </a:extLst>
          </p:cNvPr>
          <p:cNvPicPr>
            <a:picLocks noChangeAspect="1"/>
          </p:cNvPicPr>
          <p:nvPr/>
        </p:nvPicPr>
        <p:blipFill>
          <a:blip r:embed="rId3" cstate="email"/>
          <a:stretch>
            <a:fillRect/>
          </a:stretch>
        </p:blipFill>
        <p:spPr>
          <a:xfrm>
            <a:off x="382618" y="1908207"/>
            <a:ext cx="3944090" cy="4930113"/>
          </a:xfrm>
          <a:prstGeom prst="rect">
            <a:avLst/>
          </a:prstGeom>
        </p:spPr>
      </p:pic>
      <p:pic>
        <p:nvPicPr>
          <p:cNvPr id="6" name="Immagine 5">
            <a:extLst>
              <a:ext uri="{FF2B5EF4-FFF2-40B4-BE49-F238E27FC236}">
                <a16:creationId xmlns:a16="http://schemas.microsoft.com/office/drawing/2014/main" xmlns="" id="{114CFBE7-5ABF-4E54-AA6C-99CFB94A0F38}"/>
              </a:ext>
            </a:extLst>
          </p:cNvPr>
          <p:cNvPicPr>
            <a:picLocks noChangeAspect="1"/>
          </p:cNvPicPr>
          <p:nvPr/>
        </p:nvPicPr>
        <p:blipFill>
          <a:blip r:embed="rId4" cstate="email"/>
          <a:stretch>
            <a:fillRect/>
          </a:stretch>
        </p:blipFill>
        <p:spPr>
          <a:xfrm>
            <a:off x="4615442" y="1908207"/>
            <a:ext cx="7193940" cy="4930113"/>
          </a:xfrm>
          <a:prstGeom prst="rect">
            <a:avLst/>
          </a:prstGeom>
        </p:spPr>
      </p:pic>
    </p:spTree>
    <p:extLst>
      <p:ext uri="{BB962C8B-B14F-4D97-AF65-F5344CB8AC3E}">
        <p14:creationId xmlns:p14="http://schemas.microsoft.com/office/powerpoint/2010/main" xmlns="" val="192763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45FAEB3E-E39D-45B3-9895-86183F00B30F}"/>
              </a:ext>
            </a:extLst>
          </p:cNvPr>
          <p:cNvPicPr>
            <a:picLocks noChangeAspect="1"/>
          </p:cNvPicPr>
          <p:nvPr/>
        </p:nvPicPr>
        <p:blipFill>
          <a:blip r:embed="rId2" cstate="email"/>
          <a:stretch>
            <a:fillRect/>
          </a:stretch>
        </p:blipFill>
        <p:spPr>
          <a:xfrm>
            <a:off x="1436556" y="326254"/>
            <a:ext cx="9308238" cy="6205492"/>
          </a:xfrm>
          <a:prstGeom prst="rect">
            <a:avLst/>
          </a:prstGeom>
        </p:spPr>
      </p:pic>
    </p:spTree>
    <p:extLst>
      <p:ext uri="{BB962C8B-B14F-4D97-AF65-F5344CB8AC3E}">
        <p14:creationId xmlns:p14="http://schemas.microsoft.com/office/powerpoint/2010/main" xmlns="" val="3273053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6ECD43AE-0162-4678-A175-199EB63982C7}"/>
              </a:ext>
            </a:extLst>
          </p:cNvPr>
          <p:cNvSpPr txBox="1"/>
          <p:nvPr/>
        </p:nvSpPr>
        <p:spPr>
          <a:xfrm>
            <a:off x="212035" y="1047565"/>
            <a:ext cx="11767930" cy="830997"/>
          </a:xfrm>
          <a:prstGeom prst="rect">
            <a:avLst/>
          </a:prstGeom>
          <a:noFill/>
        </p:spPr>
        <p:txBody>
          <a:bodyPr wrap="square" rtlCol="0">
            <a:spAutoFit/>
          </a:bodyPr>
          <a:lstStyle/>
          <a:p>
            <a:pPr algn="ctr"/>
            <a:r>
              <a:rPr lang="it-IT" sz="4800" b="1" dirty="0">
                <a:latin typeface="Algerian" panose="04020705040A02060702" pitchFamily="82" charset="0"/>
              </a:rPr>
              <a:t>La musica etnica</a:t>
            </a:r>
          </a:p>
        </p:txBody>
      </p:sp>
      <p:sp>
        <p:nvSpPr>
          <p:cNvPr id="3" name="CasellaDiTesto 2">
            <a:extLst>
              <a:ext uri="{FF2B5EF4-FFF2-40B4-BE49-F238E27FC236}">
                <a16:creationId xmlns:a16="http://schemas.microsoft.com/office/drawing/2014/main" xmlns="" id="{36F6C585-42B2-41D9-BBB4-BB5E2DB9D71C}"/>
              </a:ext>
            </a:extLst>
          </p:cNvPr>
          <p:cNvSpPr txBox="1"/>
          <p:nvPr/>
        </p:nvSpPr>
        <p:spPr>
          <a:xfrm>
            <a:off x="0" y="1659285"/>
            <a:ext cx="12192000" cy="3539430"/>
          </a:xfrm>
          <a:prstGeom prst="rect">
            <a:avLst/>
          </a:prstGeom>
          <a:noFill/>
        </p:spPr>
        <p:txBody>
          <a:bodyPr wrap="square" rtlCol="0">
            <a:spAutoFit/>
          </a:bodyPr>
          <a:lstStyle/>
          <a:p>
            <a:pPr algn="ctr"/>
            <a:r>
              <a:rPr lang="it-IT" sz="3200" dirty="0"/>
              <a:t>La musica etnica o popolare rappresenta tutta la tradizione musicale di una civiltà.</a:t>
            </a:r>
          </a:p>
          <a:p>
            <a:pPr algn="ctr"/>
            <a:r>
              <a:rPr lang="it-IT" sz="3200" dirty="0"/>
              <a:t>Essa fa parte della cultura di un popolo, appartiene al suo folclore e si tramanda oralmente.</a:t>
            </a:r>
          </a:p>
          <a:p>
            <a:pPr algn="ctr"/>
            <a:r>
              <a:rPr lang="it-IT" sz="3200" dirty="0"/>
              <a:t>La produzione di musica popolare è vastissima, ma solo all’inizio del secolo scorso abbiamo potuto ascoltare ritmi e melodie di terre lontane grazie ai sistemi di registrazione del suono.</a:t>
            </a:r>
          </a:p>
        </p:txBody>
      </p:sp>
    </p:spTree>
    <p:extLst>
      <p:ext uri="{BB962C8B-B14F-4D97-AF65-F5344CB8AC3E}">
        <p14:creationId xmlns:p14="http://schemas.microsoft.com/office/powerpoint/2010/main" xmlns="" val="2482406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xmlns="" id="{2F4D54ED-BAD5-430B-AC7D-831754218247}"/>
              </a:ext>
            </a:extLst>
          </p:cNvPr>
          <p:cNvSpPr txBox="1"/>
          <p:nvPr/>
        </p:nvSpPr>
        <p:spPr>
          <a:xfrm>
            <a:off x="0" y="73916"/>
            <a:ext cx="12192000" cy="769441"/>
          </a:xfrm>
          <a:prstGeom prst="rect">
            <a:avLst/>
          </a:prstGeom>
          <a:noFill/>
        </p:spPr>
        <p:txBody>
          <a:bodyPr wrap="square" rtlCol="0">
            <a:spAutoFit/>
          </a:bodyPr>
          <a:lstStyle/>
          <a:p>
            <a:pPr algn="ctr"/>
            <a:r>
              <a:rPr lang="it-IT" sz="4400" dirty="0">
                <a:latin typeface="Algerian" panose="04020705040A02060702" pitchFamily="82" charset="0"/>
              </a:rPr>
              <a:t>La musica africana</a:t>
            </a:r>
          </a:p>
        </p:txBody>
      </p:sp>
      <p:sp>
        <p:nvSpPr>
          <p:cNvPr id="5" name="CasellaDiTesto 4">
            <a:extLst>
              <a:ext uri="{FF2B5EF4-FFF2-40B4-BE49-F238E27FC236}">
                <a16:creationId xmlns:a16="http://schemas.microsoft.com/office/drawing/2014/main" xmlns="" id="{F6932C37-7F20-4A9A-B392-31BC8A7E1AC0}"/>
              </a:ext>
            </a:extLst>
          </p:cNvPr>
          <p:cNvSpPr txBox="1"/>
          <p:nvPr/>
        </p:nvSpPr>
        <p:spPr>
          <a:xfrm>
            <a:off x="0" y="772331"/>
            <a:ext cx="12192000" cy="2062103"/>
          </a:xfrm>
          <a:prstGeom prst="rect">
            <a:avLst/>
          </a:prstGeom>
          <a:noFill/>
        </p:spPr>
        <p:txBody>
          <a:bodyPr wrap="square" rtlCol="0">
            <a:spAutoFit/>
          </a:bodyPr>
          <a:lstStyle/>
          <a:p>
            <a:pPr algn="ctr"/>
            <a:r>
              <a:rPr lang="it-IT" sz="3200" dirty="0"/>
              <a:t>La musica etnica africana ha trovato l’espressione più immediata negli </a:t>
            </a:r>
            <a:r>
              <a:rPr lang="it-IT" sz="3200" b="1" i="1" dirty="0"/>
              <a:t>strumenti a percussione</a:t>
            </a:r>
            <a:r>
              <a:rPr lang="it-IT" sz="3200" dirty="0"/>
              <a:t>, che costituiscono la categoria più ricca: tamburi a membrana, tamburi a fessura, tronchi scavati, tamburi di zucca…..</a:t>
            </a:r>
          </a:p>
        </p:txBody>
      </p:sp>
      <p:pic>
        <p:nvPicPr>
          <p:cNvPr id="4" name="Immagine 3">
            <a:extLst>
              <a:ext uri="{FF2B5EF4-FFF2-40B4-BE49-F238E27FC236}">
                <a16:creationId xmlns:a16="http://schemas.microsoft.com/office/drawing/2014/main" xmlns="" id="{987090AE-5FE3-41C2-9EBB-88957B5F5FB1}"/>
              </a:ext>
            </a:extLst>
          </p:cNvPr>
          <p:cNvPicPr>
            <a:picLocks noChangeAspect="1"/>
          </p:cNvPicPr>
          <p:nvPr/>
        </p:nvPicPr>
        <p:blipFill>
          <a:blip r:embed="rId2" cstate="email"/>
          <a:stretch>
            <a:fillRect/>
          </a:stretch>
        </p:blipFill>
        <p:spPr>
          <a:xfrm>
            <a:off x="6485234" y="2834434"/>
            <a:ext cx="4974269" cy="3730702"/>
          </a:xfrm>
          <a:prstGeom prst="rect">
            <a:avLst/>
          </a:prstGeom>
        </p:spPr>
      </p:pic>
      <p:pic>
        <p:nvPicPr>
          <p:cNvPr id="7" name="Immagine 6">
            <a:extLst>
              <a:ext uri="{FF2B5EF4-FFF2-40B4-BE49-F238E27FC236}">
                <a16:creationId xmlns:a16="http://schemas.microsoft.com/office/drawing/2014/main" xmlns="" id="{2929C932-1ED2-490B-960D-8EB9E02EE0DA}"/>
              </a:ext>
            </a:extLst>
          </p:cNvPr>
          <p:cNvPicPr>
            <a:picLocks noChangeAspect="1"/>
          </p:cNvPicPr>
          <p:nvPr/>
        </p:nvPicPr>
        <p:blipFill>
          <a:blip r:embed="rId3" cstate="email"/>
          <a:stretch>
            <a:fillRect/>
          </a:stretch>
        </p:blipFill>
        <p:spPr>
          <a:xfrm>
            <a:off x="732498" y="2834434"/>
            <a:ext cx="4974270" cy="3730702"/>
          </a:xfrm>
          <a:prstGeom prst="rect">
            <a:avLst/>
          </a:prstGeom>
        </p:spPr>
      </p:pic>
    </p:spTree>
    <p:extLst>
      <p:ext uri="{BB962C8B-B14F-4D97-AF65-F5344CB8AC3E}">
        <p14:creationId xmlns:p14="http://schemas.microsoft.com/office/powerpoint/2010/main" xmlns="" val="1320854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41DEB89D-38B7-43DC-A0F2-56D2EB5658D1}"/>
              </a:ext>
            </a:extLst>
          </p:cNvPr>
          <p:cNvSpPr txBox="1"/>
          <p:nvPr/>
        </p:nvSpPr>
        <p:spPr>
          <a:xfrm>
            <a:off x="0" y="7719"/>
            <a:ext cx="12192000" cy="769441"/>
          </a:xfrm>
          <a:prstGeom prst="rect">
            <a:avLst/>
          </a:prstGeom>
          <a:noFill/>
        </p:spPr>
        <p:txBody>
          <a:bodyPr wrap="square" rtlCol="0">
            <a:spAutoFit/>
          </a:bodyPr>
          <a:lstStyle/>
          <a:p>
            <a:pPr algn="ctr"/>
            <a:r>
              <a:rPr lang="it-IT" sz="4400" dirty="0">
                <a:latin typeface="Algerian" panose="04020705040A02060702" pitchFamily="82" charset="0"/>
              </a:rPr>
              <a:t>LA MUSICA AMERICANA</a:t>
            </a:r>
          </a:p>
        </p:txBody>
      </p:sp>
      <p:sp>
        <p:nvSpPr>
          <p:cNvPr id="3" name="CasellaDiTesto 2">
            <a:extLst>
              <a:ext uri="{FF2B5EF4-FFF2-40B4-BE49-F238E27FC236}">
                <a16:creationId xmlns:a16="http://schemas.microsoft.com/office/drawing/2014/main" xmlns="" id="{94995FED-7FCC-4947-B03E-ECEFF430006D}"/>
              </a:ext>
            </a:extLst>
          </p:cNvPr>
          <p:cNvSpPr txBox="1"/>
          <p:nvPr/>
        </p:nvSpPr>
        <p:spPr>
          <a:xfrm>
            <a:off x="0" y="555215"/>
            <a:ext cx="12192000" cy="2062103"/>
          </a:xfrm>
          <a:prstGeom prst="rect">
            <a:avLst/>
          </a:prstGeom>
          <a:noFill/>
        </p:spPr>
        <p:txBody>
          <a:bodyPr wrap="square" rtlCol="0">
            <a:spAutoFit/>
          </a:bodyPr>
          <a:lstStyle/>
          <a:p>
            <a:pPr algn="ctr"/>
            <a:r>
              <a:rPr lang="it-IT" sz="3200" dirty="0"/>
              <a:t>L’America del Nord e del Sud sono due grandi aree geografiche che in passato furono colonizzate dagli Europei. Anche varie etnie africane furono portate in queste terre poiché venivano usate per svolgere lavori nei campi.</a:t>
            </a:r>
          </a:p>
        </p:txBody>
      </p:sp>
      <p:pic>
        <p:nvPicPr>
          <p:cNvPr id="5" name="Immagine 4">
            <a:extLst>
              <a:ext uri="{FF2B5EF4-FFF2-40B4-BE49-F238E27FC236}">
                <a16:creationId xmlns:a16="http://schemas.microsoft.com/office/drawing/2014/main" xmlns="" id="{3B292223-4AF2-4FD9-84A7-1EA0293F2776}"/>
              </a:ext>
            </a:extLst>
          </p:cNvPr>
          <p:cNvPicPr>
            <a:picLocks noChangeAspect="1"/>
          </p:cNvPicPr>
          <p:nvPr/>
        </p:nvPicPr>
        <p:blipFill>
          <a:blip r:embed="rId2" cstate="email"/>
          <a:stretch>
            <a:fillRect/>
          </a:stretch>
        </p:blipFill>
        <p:spPr>
          <a:xfrm>
            <a:off x="2762435" y="2618284"/>
            <a:ext cx="6667130" cy="4155844"/>
          </a:xfrm>
          <a:prstGeom prst="rect">
            <a:avLst/>
          </a:prstGeom>
        </p:spPr>
      </p:pic>
    </p:spTree>
    <p:extLst>
      <p:ext uri="{BB962C8B-B14F-4D97-AF65-F5344CB8AC3E}">
        <p14:creationId xmlns:p14="http://schemas.microsoft.com/office/powerpoint/2010/main" xmlns="" val="924311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xmlns="" id="{E38A6737-34F9-469B-912F-E3B667E5E446}"/>
              </a:ext>
            </a:extLst>
          </p:cNvPr>
          <p:cNvSpPr txBox="1"/>
          <p:nvPr/>
        </p:nvSpPr>
        <p:spPr>
          <a:xfrm>
            <a:off x="0" y="62144"/>
            <a:ext cx="12192000" cy="2554545"/>
          </a:xfrm>
          <a:prstGeom prst="rect">
            <a:avLst/>
          </a:prstGeom>
          <a:noFill/>
        </p:spPr>
        <p:txBody>
          <a:bodyPr wrap="square" rtlCol="0">
            <a:spAutoFit/>
          </a:bodyPr>
          <a:lstStyle/>
          <a:p>
            <a:pPr algn="ctr"/>
            <a:r>
              <a:rPr lang="it-IT" sz="3200" dirty="0"/>
              <a:t>L’incontro tra la musica spontaneamente inventata dagli schiavi africani, con i ritmi della terra di origine, la cultura dei coloni americani (soprattutto inglesi) ed i timbri degli strumenti sia fatti di materiali recuperati che strumenti tradizionali diede origine alla </a:t>
            </a:r>
            <a:r>
              <a:rPr lang="it-IT" sz="3200" b="1" i="1" dirty="0"/>
              <a:t>musica  jazz</a:t>
            </a:r>
            <a:r>
              <a:rPr lang="it-IT" sz="3200" b="1" dirty="0"/>
              <a:t>.</a:t>
            </a:r>
          </a:p>
        </p:txBody>
      </p:sp>
      <p:pic>
        <p:nvPicPr>
          <p:cNvPr id="2" name="Immagine 1">
            <a:extLst>
              <a:ext uri="{FF2B5EF4-FFF2-40B4-BE49-F238E27FC236}">
                <a16:creationId xmlns:a16="http://schemas.microsoft.com/office/drawing/2014/main" xmlns="" id="{1A6B8A0C-3348-41F5-BCD6-53A8D627DC7A}"/>
              </a:ext>
            </a:extLst>
          </p:cNvPr>
          <p:cNvPicPr>
            <a:picLocks noChangeAspect="1"/>
          </p:cNvPicPr>
          <p:nvPr/>
        </p:nvPicPr>
        <p:blipFill rotWithShape="1">
          <a:blip r:embed="rId2" cstate="email"/>
          <a:srcRect/>
          <a:stretch/>
        </p:blipFill>
        <p:spPr>
          <a:xfrm>
            <a:off x="2104008" y="2548367"/>
            <a:ext cx="7983984" cy="4127642"/>
          </a:xfrm>
          <a:prstGeom prst="rect">
            <a:avLst/>
          </a:prstGeom>
        </p:spPr>
      </p:pic>
    </p:spTree>
    <p:extLst>
      <p:ext uri="{BB962C8B-B14F-4D97-AF65-F5344CB8AC3E}">
        <p14:creationId xmlns:p14="http://schemas.microsoft.com/office/powerpoint/2010/main" xmlns="" val="4035278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118C9C00-9EF3-4CC9-BE34-7928B499ECFE}"/>
              </a:ext>
            </a:extLst>
          </p:cNvPr>
          <p:cNvSpPr txBox="1"/>
          <p:nvPr/>
        </p:nvSpPr>
        <p:spPr>
          <a:xfrm>
            <a:off x="0" y="0"/>
            <a:ext cx="12192000" cy="769441"/>
          </a:xfrm>
          <a:prstGeom prst="rect">
            <a:avLst/>
          </a:prstGeom>
          <a:noFill/>
        </p:spPr>
        <p:txBody>
          <a:bodyPr wrap="square" rtlCol="0">
            <a:spAutoFit/>
          </a:bodyPr>
          <a:lstStyle/>
          <a:p>
            <a:pPr algn="ctr"/>
            <a:r>
              <a:rPr lang="it-IT" sz="4400" dirty="0">
                <a:latin typeface="Algerian" panose="04020705040A02060702" pitchFamily="82" charset="0"/>
              </a:rPr>
              <a:t>LA MUSICA JAZZ</a:t>
            </a:r>
          </a:p>
        </p:txBody>
      </p:sp>
      <p:sp>
        <p:nvSpPr>
          <p:cNvPr id="3" name="CasellaDiTesto 2">
            <a:extLst>
              <a:ext uri="{FF2B5EF4-FFF2-40B4-BE49-F238E27FC236}">
                <a16:creationId xmlns:a16="http://schemas.microsoft.com/office/drawing/2014/main" xmlns="" id="{4FB9C169-2831-40EA-B0CD-DD68C80676FC}"/>
              </a:ext>
            </a:extLst>
          </p:cNvPr>
          <p:cNvSpPr txBox="1"/>
          <p:nvPr/>
        </p:nvSpPr>
        <p:spPr>
          <a:xfrm>
            <a:off x="0" y="612559"/>
            <a:ext cx="12192000" cy="2246769"/>
          </a:xfrm>
          <a:prstGeom prst="rect">
            <a:avLst/>
          </a:prstGeom>
          <a:noFill/>
        </p:spPr>
        <p:txBody>
          <a:bodyPr wrap="square" rtlCol="0">
            <a:spAutoFit/>
          </a:bodyPr>
          <a:lstStyle/>
          <a:p>
            <a:pPr algn="ctr"/>
            <a:r>
              <a:rPr lang="it-IT" sz="2000" dirty="0"/>
              <a:t>La storia del jazz ha inizio quando gli afroamericani hanno la possibilità di usare vecchi strumenti scartati: vecchie trombe, pianoforti scordati … e tutti quegli strumenti che dopo la guerra non servivano più all’esercito.</a:t>
            </a:r>
          </a:p>
          <a:p>
            <a:pPr algn="ctr"/>
            <a:r>
              <a:rPr lang="it-IT" sz="2000" dirty="0"/>
              <a:t>Nessuno insegnò loro a suonare, non sapendo né leggere né scrivere </a:t>
            </a:r>
            <a:r>
              <a:rPr lang="it-IT" sz="2000" b="1" i="1" dirty="0"/>
              <a:t>suonavano ad orecchio </a:t>
            </a:r>
            <a:r>
              <a:rPr lang="it-IT" sz="2000" dirty="0"/>
              <a:t>e utilizzavano gli strumenti in modo diverso, sperimentale: il pianoforte, per esempio, veniva usato quasi come uno strumento a percussione.</a:t>
            </a:r>
          </a:p>
          <a:p>
            <a:pPr algn="ctr"/>
            <a:r>
              <a:rPr lang="it-IT" sz="2000" dirty="0"/>
              <a:t>La città di </a:t>
            </a:r>
            <a:r>
              <a:rPr lang="it-IT" sz="2000" b="1" i="1" dirty="0"/>
              <a:t>New Orleans </a:t>
            </a:r>
            <a:r>
              <a:rPr lang="it-IT" sz="2000" dirty="0"/>
              <a:t>fu il centro in cui nacque e si sviluppò la musica jazz.</a:t>
            </a:r>
          </a:p>
        </p:txBody>
      </p:sp>
      <p:pic>
        <p:nvPicPr>
          <p:cNvPr id="5" name="Immagine 4">
            <a:extLst>
              <a:ext uri="{FF2B5EF4-FFF2-40B4-BE49-F238E27FC236}">
                <a16:creationId xmlns:a16="http://schemas.microsoft.com/office/drawing/2014/main" xmlns="" id="{5E2DE752-4962-4E37-B810-5A900FC720B2}"/>
              </a:ext>
            </a:extLst>
          </p:cNvPr>
          <p:cNvPicPr>
            <a:picLocks noChangeAspect="1"/>
          </p:cNvPicPr>
          <p:nvPr/>
        </p:nvPicPr>
        <p:blipFill>
          <a:blip r:embed="rId2" cstate="email"/>
          <a:stretch>
            <a:fillRect/>
          </a:stretch>
        </p:blipFill>
        <p:spPr>
          <a:xfrm>
            <a:off x="3266058" y="2859328"/>
            <a:ext cx="5659884" cy="3971352"/>
          </a:xfrm>
          <a:prstGeom prst="rect">
            <a:avLst/>
          </a:prstGeom>
        </p:spPr>
      </p:pic>
    </p:spTree>
    <p:extLst>
      <p:ext uri="{BB962C8B-B14F-4D97-AF65-F5344CB8AC3E}">
        <p14:creationId xmlns:p14="http://schemas.microsoft.com/office/powerpoint/2010/main" xmlns="" val="1732996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xmlns="" id="{A5185277-37C7-4ED2-822F-76AB9E0B30D7}"/>
              </a:ext>
            </a:extLst>
          </p:cNvPr>
          <p:cNvSpPr txBox="1"/>
          <p:nvPr/>
        </p:nvSpPr>
        <p:spPr>
          <a:xfrm>
            <a:off x="0" y="0"/>
            <a:ext cx="12192000" cy="1323439"/>
          </a:xfrm>
          <a:prstGeom prst="rect">
            <a:avLst/>
          </a:prstGeom>
          <a:noFill/>
        </p:spPr>
        <p:txBody>
          <a:bodyPr wrap="square" rtlCol="0">
            <a:spAutoFit/>
          </a:bodyPr>
          <a:lstStyle/>
          <a:p>
            <a:pPr algn="ctr"/>
            <a:r>
              <a:rPr lang="it-IT" sz="2000" dirty="0"/>
              <a:t>Intorno al 1920,alcuni musicisti si spostarono a Chicago. Qui avevano dovuto adattare la loro musica ad una società più esigente e così si formarono piccoli gruppi strumentali da cinque a sette esecutori. Il jazz diventò più allegro e ballabile per soddisfare la voglia di divertirsi degli americani. </a:t>
            </a:r>
          </a:p>
          <a:p>
            <a:pPr algn="ctr"/>
            <a:r>
              <a:rPr lang="it-IT" sz="2000" dirty="0"/>
              <a:t>L’artista più famoso di questo nuovo modo di suonare fu </a:t>
            </a:r>
            <a:r>
              <a:rPr lang="it-IT" sz="2000" b="1" i="1" dirty="0"/>
              <a:t>Louis Armstrong.</a:t>
            </a:r>
          </a:p>
        </p:txBody>
      </p:sp>
      <p:pic>
        <p:nvPicPr>
          <p:cNvPr id="4" name="Immagine 3">
            <a:extLst>
              <a:ext uri="{FF2B5EF4-FFF2-40B4-BE49-F238E27FC236}">
                <a16:creationId xmlns:a16="http://schemas.microsoft.com/office/drawing/2014/main" xmlns="" id="{2F849D25-C27E-4BF2-B062-F66268B6736E}"/>
              </a:ext>
            </a:extLst>
          </p:cNvPr>
          <p:cNvPicPr>
            <a:picLocks noChangeAspect="1"/>
          </p:cNvPicPr>
          <p:nvPr/>
        </p:nvPicPr>
        <p:blipFill>
          <a:blip r:embed="rId2" cstate="email"/>
          <a:stretch>
            <a:fillRect/>
          </a:stretch>
        </p:blipFill>
        <p:spPr>
          <a:xfrm>
            <a:off x="2644903" y="1323439"/>
            <a:ext cx="6902193" cy="5376989"/>
          </a:xfrm>
          <a:prstGeom prst="rect">
            <a:avLst/>
          </a:prstGeom>
        </p:spPr>
      </p:pic>
    </p:spTree>
    <p:extLst>
      <p:ext uri="{BB962C8B-B14F-4D97-AF65-F5344CB8AC3E}">
        <p14:creationId xmlns:p14="http://schemas.microsoft.com/office/powerpoint/2010/main" xmlns="" val="2865553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xmlns="" id="{DEB68C05-43A8-498E-8A84-9776192E583F}"/>
              </a:ext>
            </a:extLst>
          </p:cNvPr>
          <p:cNvSpPr txBox="1"/>
          <p:nvPr/>
        </p:nvSpPr>
        <p:spPr>
          <a:xfrm>
            <a:off x="0" y="0"/>
            <a:ext cx="12192000" cy="1384995"/>
          </a:xfrm>
          <a:prstGeom prst="rect">
            <a:avLst/>
          </a:prstGeom>
          <a:noFill/>
        </p:spPr>
        <p:txBody>
          <a:bodyPr wrap="square" rtlCol="0">
            <a:spAutoFit/>
          </a:bodyPr>
          <a:lstStyle/>
          <a:p>
            <a:pPr algn="ctr"/>
            <a:r>
              <a:rPr lang="it-IT" sz="2800" dirty="0"/>
              <a:t>Nei primi decenni del novecento, altri gruppi di musicisti neri si formarono a New York e nacque l’orchestra di dodici elementi chiamata </a:t>
            </a:r>
            <a:r>
              <a:rPr lang="it-IT" sz="2800" b="1" i="1" dirty="0"/>
              <a:t>Big Band.</a:t>
            </a:r>
          </a:p>
        </p:txBody>
      </p:sp>
      <p:pic>
        <p:nvPicPr>
          <p:cNvPr id="2" name="Immagine 1">
            <a:extLst>
              <a:ext uri="{FF2B5EF4-FFF2-40B4-BE49-F238E27FC236}">
                <a16:creationId xmlns:a16="http://schemas.microsoft.com/office/drawing/2014/main" xmlns="" id="{6498254A-8400-4E1B-919B-A49B332477E7}"/>
              </a:ext>
            </a:extLst>
          </p:cNvPr>
          <p:cNvPicPr>
            <a:picLocks noChangeAspect="1"/>
          </p:cNvPicPr>
          <p:nvPr/>
        </p:nvPicPr>
        <p:blipFill>
          <a:blip r:embed="rId2" cstate="email"/>
          <a:stretch>
            <a:fillRect/>
          </a:stretch>
        </p:blipFill>
        <p:spPr>
          <a:xfrm>
            <a:off x="2280914" y="1384995"/>
            <a:ext cx="7630172" cy="5400466"/>
          </a:xfrm>
          <a:prstGeom prst="rect">
            <a:avLst/>
          </a:prstGeom>
        </p:spPr>
      </p:pic>
    </p:spTree>
    <p:extLst>
      <p:ext uri="{BB962C8B-B14F-4D97-AF65-F5344CB8AC3E}">
        <p14:creationId xmlns:p14="http://schemas.microsoft.com/office/powerpoint/2010/main" xmlns="" val="33152081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xmlns=""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TM04033921[[fn=Damascato]]</Template>
  <TotalTime>174</TotalTime>
  <Words>484</Words>
  <Application>Microsoft Office PowerPoint</Application>
  <PresentationFormat>Personalizzato</PresentationFormat>
  <Paragraphs>23</Paragraphs>
  <Slides>11</Slides>
  <Notes>0</Notes>
  <HiddenSlides>0</HiddenSlides>
  <MMClips>0</MMClips>
  <ScaleCrop>false</ScaleCrop>
  <HeadingPairs>
    <vt:vector size="4" baseType="variant">
      <vt:variant>
        <vt:lpstr>Tema</vt:lpstr>
      </vt:variant>
      <vt:variant>
        <vt:i4>1</vt:i4>
      </vt:variant>
      <vt:variant>
        <vt:lpstr>Titoli diapositive</vt:lpstr>
      </vt:variant>
      <vt:variant>
        <vt:i4>11</vt:i4>
      </vt:variant>
    </vt:vector>
  </HeadingPairs>
  <TitlesOfParts>
    <vt:vector size="12" baseType="lpstr">
      <vt:lpstr>Damask</vt:lpstr>
      <vt:lpstr>MUSICHE NEL MONDO</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MUSICHE NEL MONDO</dc:title>
  <dc:creator>Cinzia Maggi</dc:creator>
  <cp:lastModifiedBy>Barbara Manconi</cp:lastModifiedBy>
  <cp:revision>23</cp:revision>
  <dcterms:created xsi:type="dcterms:W3CDTF">2019-06-15T15:27:51Z</dcterms:created>
  <dcterms:modified xsi:type="dcterms:W3CDTF">2019-07-11T07:50:15Z</dcterms:modified>
</cp:coreProperties>
</file>